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sldIdLst>
    <p:sldId id="256" r:id="rId5"/>
    <p:sldId id="257" r:id="rId6"/>
    <p:sldId id="302" r:id="rId7"/>
    <p:sldId id="300" r:id="rId8"/>
    <p:sldId id="258" r:id="rId9"/>
    <p:sldId id="260" r:id="rId10"/>
    <p:sldId id="303" r:id="rId11"/>
    <p:sldId id="263" r:id="rId12"/>
    <p:sldId id="265" r:id="rId13"/>
    <p:sldId id="264" r:id="rId14"/>
    <p:sldId id="266" r:id="rId15"/>
    <p:sldId id="268" r:id="rId16"/>
    <p:sldId id="270" r:id="rId17"/>
    <p:sldId id="272" r:id="rId18"/>
    <p:sldId id="271" r:id="rId19"/>
    <p:sldId id="273" r:id="rId20"/>
    <p:sldId id="274" r:id="rId21"/>
    <p:sldId id="317" r:id="rId22"/>
    <p:sldId id="275" r:id="rId23"/>
    <p:sldId id="316" r:id="rId24"/>
    <p:sldId id="276" r:id="rId25"/>
    <p:sldId id="259" r:id="rId26"/>
    <p:sldId id="306" r:id="rId27"/>
    <p:sldId id="277" r:id="rId28"/>
    <p:sldId id="285" r:id="rId29"/>
    <p:sldId id="286" r:id="rId30"/>
    <p:sldId id="279" r:id="rId31"/>
    <p:sldId id="280" r:id="rId32"/>
    <p:sldId id="281" r:id="rId33"/>
    <p:sldId id="298" r:id="rId34"/>
    <p:sldId id="282" r:id="rId35"/>
    <p:sldId id="284" r:id="rId36"/>
    <p:sldId id="287" r:id="rId37"/>
    <p:sldId id="283" r:id="rId38"/>
    <p:sldId id="289" r:id="rId39"/>
    <p:sldId id="288" r:id="rId40"/>
    <p:sldId id="299" r:id="rId41"/>
    <p:sldId id="318" r:id="rId42"/>
    <p:sldId id="312" r:id="rId43"/>
    <p:sldId id="292" r:id="rId44"/>
    <p:sldId id="311" r:id="rId45"/>
    <p:sldId id="293" r:id="rId46"/>
    <p:sldId id="295" r:id="rId47"/>
    <p:sldId id="309" r:id="rId48"/>
    <p:sldId id="310" r:id="rId49"/>
    <p:sldId id="296" r:id="rId50"/>
    <p:sldId id="297" r:id="rId51"/>
    <p:sldId id="308" r:id="rId52"/>
    <p:sldId id="307" r:id="rId53"/>
    <p:sldId id="315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Cirelli" initials="SC" lastIdx="1" clrIdx="0">
    <p:extLst>
      <p:ext uri="{19B8F6BF-5375-455C-9EA6-DF929625EA0E}">
        <p15:presenceInfo xmlns:p15="http://schemas.microsoft.com/office/powerpoint/2012/main" userId="Simone Cirel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C647D-86FB-4871-A243-5648908C816C}" v="213" dt="2021-05-04T09:05:08.395"/>
    <p1510:client id="{1954F883-EAC5-4E45-8C7E-7BA20D3F0942}" v="3353" dt="2021-05-03T21:58:54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04T10:55:28.161" idx="1">
    <p:pos x="354" y="1527"/>
    <p:text>AGGIUNGI IL COGNOME DI FEDERICO!!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2B944-B947-4523-8281-C4B8A7CF34C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1715331-68FF-4805-BB85-E30312869A6A}">
      <dgm:prSet/>
      <dgm:spPr/>
      <dgm:t>
        <a:bodyPr/>
        <a:lstStyle/>
        <a:p>
          <a:r>
            <a:rPr lang="en-GB"/>
            <a:t>Questa parte del programma simula l’effettivo funzionamento della protesi:</a:t>
          </a:r>
          <a:endParaRPr lang="en-US"/>
        </a:p>
      </dgm:t>
    </dgm:pt>
    <dgm:pt modelId="{0B87F2EF-44C2-41CE-8B7D-CD64E12533F0}" type="parTrans" cxnId="{34594E25-C287-44CD-B64C-8698AC7835FC}">
      <dgm:prSet/>
      <dgm:spPr/>
      <dgm:t>
        <a:bodyPr/>
        <a:lstStyle/>
        <a:p>
          <a:endParaRPr lang="en-US"/>
        </a:p>
      </dgm:t>
    </dgm:pt>
    <dgm:pt modelId="{1BE89AEC-DC4B-4C95-AC6A-0FD391E2B33E}" type="sibTrans" cxnId="{34594E25-C287-44CD-B64C-8698AC7835FC}">
      <dgm:prSet/>
      <dgm:spPr/>
      <dgm:t>
        <a:bodyPr/>
        <a:lstStyle/>
        <a:p>
          <a:endParaRPr lang="en-US"/>
        </a:p>
      </dgm:t>
    </dgm:pt>
    <dgm:pt modelId="{4F1BB7E3-D163-4352-A50F-23015574AD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 err="1"/>
            <a:t>Riceve</a:t>
          </a:r>
          <a:r>
            <a:rPr lang="en-GB" dirty="0"/>
            <a:t> in input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valori</a:t>
          </a:r>
          <a:r>
            <a:rPr lang="en-GB" dirty="0"/>
            <a:t> del campo </a:t>
          </a:r>
          <a:r>
            <a:rPr lang="en-GB" dirty="0" err="1"/>
            <a:t>magnetico</a:t>
          </a:r>
          <a:r>
            <a:rPr lang="en-GB" dirty="0"/>
            <a:t> </a:t>
          </a:r>
          <a:r>
            <a:rPr lang="en-GB" dirty="0" err="1"/>
            <a:t>rilevato</a:t>
          </a:r>
          <a:r>
            <a:rPr lang="en-GB" dirty="0"/>
            <a:t> </a:t>
          </a:r>
          <a:r>
            <a:rPr lang="en-GB" dirty="0" err="1"/>
            <a:t>dai</a:t>
          </a:r>
          <a:r>
            <a:rPr lang="en-GB" dirty="0"/>
            <a:t> </a:t>
          </a:r>
          <a:r>
            <a:rPr lang="en-GB" dirty="0" err="1"/>
            <a:t>sensori</a:t>
          </a:r>
          <a:r>
            <a:rPr lang="en-GB" dirty="0"/>
            <a:t> </a:t>
          </a:r>
          <a:endParaRPr lang="en-US" dirty="0"/>
        </a:p>
      </dgm:t>
    </dgm:pt>
    <dgm:pt modelId="{ECD10800-1588-42EE-A602-12E82378280E}" type="parTrans" cxnId="{478EDE41-F157-4C2D-873F-C32A565F5F60}">
      <dgm:prSet/>
      <dgm:spPr/>
      <dgm:t>
        <a:bodyPr/>
        <a:lstStyle/>
        <a:p>
          <a:endParaRPr lang="en-US"/>
        </a:p>
      </dgm:t>
    </dgm:pt>
    <dgm:pt modelId="{9FD7F461-6FA5-4B64-AF27-CDFD7B39ADCC}" type="sibTrans" cxnId="{478EDE41-F157-4C2D-873F-C32A565F5F60}">
      <dgm:prSet/>
      <dgm:spPr/>
      <dgm:t>
        <a:bodyPr/>
        <a:lstStyle/>
        <a:p>
          <a:endParaRPr lang="en-US"/>
        </a:p>
      </dgm:t>
    </dgm:pt>
    <dgm:pt modelId="{D4F63AD1-389D-4C7C-BC8D-ED78D47C2DC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 err="1"/>
            <a:t>Ottiene</a:t>
          </a:r>
          <a:r>
            <a:rPr lang="en-GB" dirty="0"/>
            <a:t> la </a:t>
          </a:r>
          <a:r>
            <a:rPr lang="en-GB" dirty="0" err="1"/>
            <a:t>posizione</a:t>
          </a:r>
          <a:r>
            <a:rPr lang="en-GB" dirty="0"/>
            <a:t> </a:t>
          </a:r>
          <a:r>
            <a:rPr lang="en-GB" dirty="0" err="1"/>
            <a:t>dei</a:t>
          </a:r>
          <a:r>
            <a:rPr lang="en-GB" dirty="0"/>
            <a:t> </a:t>
          </a:r>
          <a:r>
            <a:rPr lang="en-GB" dirty="0" err="1"/>
            <a:t>magneti</a:t>
          </a:r>
          <a:endParaRPr lang="en-US" dirty="0"/>
        </a:p>
      </dgm:t>
    </dgm:pt>
    <dgm:pt modelId="{26833DA5-C8E7-49BE-9A40-5E31A7AB7049}" type="parTrans" cxnId="{173A4817-5EB2-43CA-BC93-068C48287F4B}">
      <dgm:prSet/>
      <dgm:spPr/>
      <dgm:t>
        <a:bodyPr/>
        <a:lstStyle/>
        <a:p>
          <a:endParaRPr lang="en-US"/>
        </a:p>
      </dgm:t>
    </dgm:pt>
    <dgm:pt modelId="{A7B366EF-55E3-44DE-B880-02633580CE6A}" type="sibTrans" cxnId="{173A4817-5EB2-43CA-BC93-068C48287F4B}">
      <dgm:prSet/>
      <dgm:spPr/>
      <dgm:t>
        <a:bodyPr/>
        <a:lstStyle/>
        <a:p>
          <a:endParaRPr lang="en-US"/>
        </a:p>
      </dgm:t>
    </dgm:pt>
    <dgm:pt modelId="{CBDEFD72-F0E8-4EF7-AF73-06FA96713CE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 err="1"/>
            <a:t>Controlla</a:t>
          </a:r>
          <a:r>
            <a:rPr lang="en-GB" dirty="0"/>
            <a:t> se tutti </a:t>
          </a:r>
          <a:r>
            <a:rPr lang="en-GB" dirty="0" err="1"/>
            <a:t>si</a:t>
          </a:r>
          <a:r>
            <a:rPr lang="en-GB" dirty="0"/>
            <a:t> </a:t>
          </a:r>
          <a:r>
            <a:rPr lang="en-GB" dirty="0" err="1"/>
            <a:t>trovano</a:t>
          </a:r>
          <a:r>
            <a:rPr lang="en-GB" dirty="0"/>
            <a:t> </a:t>
          </a:r>
          <a:r>
            <a:rPr lang="en-GB" dirty="0" err="1"/>
            <a:t>all’interno</a:t>
          </a:r>
          <a:r>
            <a:rPr lang="en-GB" dirty="0"/>
            <a:t> </a:t>
          </a:r>
          <a:r>
            <a:rPr lang="en-GB" dirty="0" err="1"/>
            <a:t>della</a:t>
          </a:r>
          <a:r>
            <a:rPr lang="en-GB" dirty="0"/>
            <a:t> </a:t>
          </a:r>
          <a:r>
            <a:rPr lang="en-GB" dirty="0" err="1"/>
            <a:t>traiettoria</a:t>
          </a:r>
          <a:endParaRPr lang="en-US" dirty="0"/>
        </a:p>
      </dgm:t>
    </dgm:pt>
    <dgm:pt modelId="{7F65B968-1652-42E4-A58E-B1B2B1D2ADE3}" type="parTrans" cxnId="{DBA994D4-B57C-458A-82F6-5ABD287C4B96}">
      <dgm:prSet/>
      <dgm:spPr/>
      <dgm:t>
        <a:bodyPr/>
        <a:lstStyle/>
        <a:p>
          <a:endParaRPr lang="en-US"/>
        </a:p>
      </dgm:t>
    </dgm:pt>
    <dgm:pt modelId="{22FDC861-F2F5-40EE-98B2-DD7DA13B0DA3}" type="sibTrans" cxnId="{DBA994D4-B57C-458A-82F6-5ABD287C4B96}">
      <dgm:prSet/>
      <dgm:spPr/>
      <dgm:t>
        <a:bodyPr/>
        <a:lstStyle/>
        <a:p>
          <a:endParaRPr lang="en-US"/>
        </a:p>
      </dgm:t>
    </dgm:pt>
    <dgm:pt modelId="{DB567880-87ED-4516-B5A8-25A477073F1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Se la </a:t>
          </a:r>
          <a:r>
            <a:rPr lang="en-GB" dirty="0" err="1"/>
            <a:t>risposta</a:t>
          </a:r>
          <a:r>
            <a:rPr lang="en-GB" dirty="0"/>
            <a:t> è NO, </a:t>
          </a:r>
          <a:r>
            <a:rPr lang="en-GB" dirty="0" err="1"/>
            <a:t>cerca</a:t>
          </a:r>
          <a:r>
            <a:rPr lang="en-GB" dirty="0"/>
            <a:t> la </a:t>
          </a:r>
          <a:r>
            <a:rPr lang="en-GB" dirty="0" err="1"/>
            <a:t>rototraslazione</a:t>
          </a:r>
          <a:r>
            <a:rPr lang="en-GB" dirty="0"/>
            <a:t> </a:t>
          </a:r>
          <a:r>
            <a:rPr lang="en-GB" dirty="0" err="1"/>
            <a:t>che</a:t>
          </a:r>
          <a:r>
            <a:rPr lang="en-GB" dirty="0"/>
            <a:t> </a:t>
          </a:r>
          <a:r>
            <a:rPr lang="en-GB" dirty="0" err="1"/>
            <a:t>riporta</a:t>
          </a:r>
          <a:r>
            <a:rPr lang="en-GB" dirty="0"/>
            <a:t> </a:t>
          </a:r>
          <a:r>
            <a:rPr lang="en-GB" dirty="0" err="1"/>
            <a:t>ogni</a:t>
          </a:r>
          <a:r>
            <a:rPr lang="en-GB" dirty="0"/>
            <a:t> </a:t>
          </a:r>
          <a:r>
            <a:rPr lang="en-GB" dirty="0" err="1"/>
            <a:t>magnete</a:t>
          </a:r>
          <a:r>
            <a:rPr lang="en-GB" dirty="0"/>
            <a:t> </a:t>
          </a:r>
          <a:r>
            <a:rPr lang="en-GB" dirty="0" err="1"/>
            <a:t>nella</a:t>
          </a:r>
          <a:r>
            <a:rPr lang="en-GB" dirty="0"/>
            <a:t> </a:t>
          </a:r>
          <a:r>
            <a:rPr lang="en-GB" dirty="0" err="1"/>
            <a:t>sua</a:t>
          </a:r>
          <a:r>
            <a:rPr lang="en-GB" dirty="0"/>
            <a:t> </a:t>
          </a:r>
          <a:r>
            <a:rPr lang="en-GB" dirty="0" err="1"/>
            <a:t>traiettoria</a:t>
          </a:r>
          <a:endParaRPr lang="en-US" dirty="0"/>
        </a:p>
      </dgm:t>
    </dgm:pt>
    <dgm:pt modelId="{F7288983-5D15-4709-A7B5-F4E05EA75305}" type="parTrans" cxnId="{D53BD5D9-5CF8-47CD-AA70-5278CFB80C32}">
      <dgm:prSet/>
      <dgm:spPr/>
      <dgm:t>
        <a:bodyPr/>
        <a:lstStyle/>
        <a:p>
          <a:endParaRPr lang="en-US"/>
        </a:p>
      </dgm:t>
    </dgm:pt>
    <dgm:pt modelId="{43273516-C7F1-40D4-B2FD-D29A98971EDA}" type="sibTrans" cxnId="{D53BD5D9-5CF8-47CD-AA70-5278CFB80C32}">
      <dgm:prSet/>
      <dgm:spPr/>
      <dgm:t>
        <a:bodyPr/>
        <a:lstStyle/>
        <a:p>
          <a:endParaRPr lang="en-US"/>
        </a:p>
      </dgm:t>
    </dgm:pt>
    <dgm:pt modelId="{85BD0277-CC57-4D11-AC8B-27758DD677D4}">
      <dgm:prSet/>
      <dgm:spPr/>
      <dgm:t>
        <a:bodyPr/>
        <a:lstStyle/>
        <a:p>
          <a:pPr>
            <a:buFont typeface="+mj-lt"/>
            <a:buAutoNum type="arabicPeriod"/>
          </a:pPr>
          <a:endParaRPr lang="en-US" dirty="0"/>
        </a:p>
      </dgm:t>
    </dgm:pt>
    <dgm:pt modelId="{4E8EF23C-DE79-408C-85BF-97F5AFED12C0}" type="parTrans" cxnId="{C269F88C-8589-4308-B6CC-51A25C34DA78}">
      <dgm:prSet/>
      <dgm:spPr/>
      <dgm:t>
        <a:bodyPr/>
        <a:lstStyle/>
        <a:p>
          <a:endParaRPr lang="it-IT"/>
        </a:p>
      </dgm:t>
    </dgm:pt>
    <dgm:pt modelId="{B00B1778-8981-462E-B515-09F8D440BD93}" type="sibTrans" cxnId="{C269F88C-8589-4308-B6CC-51A25C34DA78}">
      <dgm:prSet/>
      <dgm:spPr/>
      <dgm:t>
        <a:bodyPr/>
        <a:lstStyle/>
        <a:p>
          <a:endParaRPr lang="it-IT"/>
        </a:p>
      </dgm:t>
    </dgm:pt>
    <dgm:pt modelId="{FAD785C7-6796-4498-953D-8C1AE26BD01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 err="1"/>
            <a:t>Eliminazione</a:t>
          </a:r>
          <a:r>
            <a:rPr lang="en-US" dirty="0"/>
            <a:t> </a:t>
          </a:r>
          <a:r>
            <a:rPr lang="en-US" dirty="0" err="1"/>
            <a:t>rumore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misurazioni</a:t>
          </a:r>
          <a:endParaRPr lang="en-US" dirty="0"/>
        </a:p>
      </dgm:t>
    </dgm:pt>
    <dgm:pt modelId="{677B6619-FC8E-4741-B00D-552D9606892B}" type="parTrans" cxnId="{C4B7B298-18B7-4187-BDAB-F298F434BB3E}">
      <dgm:prSet/>
      <dgm:spPr/>
      <dgm:t>
        <a:bodyPr/>
        <a:lstStyle/>
        <a:p>
          <a:endParaRPr lang="it-IT"/>
        </a:p>
      </dgm:t>
    </dgm:pt>
    <dgm:pt modelId="{2009A310-18A8-4B22-9730-FDC287C1B893}" type="sibTrans" cxnId="{C4B7B298-18B7-4187-BDAB-F298F434BB3E}">
      <dgm:prSet/>
      <dgm:spPr/>
      <dgm:t>
        <a:bodyPr/>
        <a:lstStyle/>
        <a:p>
          <a:endParaRPr lang="it-IT"/>
        </a:p>
      </dgm:t>
    </dgm:pt>
    <dgm:pt modelId="{31872C89-362E-428A-8BFD-BAE54304D36A}" type="pres">
      <dgm:prSet presAssocID="{21A2B944-B947-4523-8281-C4B8A7CF34C5}" presName="linear" presStyleCnt="0">
        <dgm:presLayoutVars>
          <dgm:animLvl val="lvl"/>
          <dgm:resizeHandles val="exact"/>
        </dgm:presLayoutVars>
      </dgm:prSet>
      <dgm:spPr/>
    </dgm:pt>
    <dgm:pt modelId="{3342DB7D-DC76-4E56-A5B1-6FF714B517C5}" type="pres">
      <dgm:prSet presAssocID="{A1715331-68FF-4805-BB85-E30312869A6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B343867-50FE-4FA1-9672-655C25A8BF8E}" type="pres">
      <dgm:prSet presAssocID="{A1715331-68FF-4805-BB85-E30312869A6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85DC206-9535-48A7-9FF4-AF8F14DB1149}" type="presOf" srcId="{CBDEFD72-F0E8-4EF7-AF73-06FA96713CE8}" destId="{3B343867-50FE-4FA1-9672-655C25A8BF8E}" srcOrd="0" destOrd="3" presId="urn:microsoft.com/office/officeart/2005/8/layout/vList2"/>
    <dgm:cxn modelId="{75BEC111-8A9E-4320-BAFF-9BE5BB58F300}" type="presOf" srcId="{4F1BB7E3-D163-4352-A50F-23015574ADC6}" destId="{3B343867-50FE-4FA1-9672-655C25A8BF8E}" srcOrd="0" destOrd="1" presId="urn:microsoft.com/office/officeart/2005/8/layout/vList2"/>
    <dgm:cxn modelId="{173A4817-5EB2-43CA-BC93-068C48287F4B}" srcId="{A1715331-68FF-4805-BB85-E30312869A6A}" destId="{D4F63AD1-389D-4C7C-BC8D-ED78D47C2DC1}" srcOrd="2" destOrd="0" parTransId="{26833DA5-C8E7-49BE-9A40-5E31A7AB7049}" sibTransId="{A7B366EF-55E3-44DE-B880-02633580CE6A}"/>
    <dgm:cxn modelId="{6577411A-3158-4DE1-8B99-78029DBEC2AB}" type="presOf" srcId="{DB567880-87ED-4516-B5A8-25A477073F17}" destId="{3B343867-50FE-4FA1-9672-655C25A8BF8E}" srcOrd="0" destOrd="4" presId="urn:microsoft.com/office/officeart/2005/8/layout/vList2"/>
    <dgm:cxn modelId="{FF3B3323-ECDE-4DF7-8925-4EE4DDC4887A}" type="presOf" srcId="{21A2B944-B947-4523-8281-C4B8A7CF34C5}" destId="{31872C89-362E-428A-8BFD-BAE54304D36A}" srcOrd="0" destOrd="0" presId="urn:microsoft.com/office/officeart/2005/8/layout/vList2"/>
    <dgm:cxn modelId="{34594E25-C287-44CD-B64C-8698AC7835FC}" srcId="{21A2B944-B947-4523-8281-C4B8A7CF34C5}" destId="{A1715331-68FF-4805-BB85-E30312869A6A}" srcOrd="0" destOrd="0" parTransId="{0B87F2EF-44C2-41CE-8B7D-CD64E12533F0}" sibTransId="{1BE89AEC-DC4B-4C95-AC6A-0FD391E2B33E}"/>
    <dgm:cxn modelId="{478EDE41-F157-4C2D-873F-C32A565F5F60}" srcId="{A1715331-68FF-4805-BB85-E30312869A6A}" destId="{4F1BB7E3-D163-4352-A50F-23015574ADC6}" srcOrd="1" destOrd="0" parTransId="{ECD10800-1588-42EE-A602-12E82378280E}" sibTransId="{9FD7F461-6FA5-4B64-AF27-CDFD7B39ADCC}"/>
    <dgm:cxn modelId="{382FEC44-87F4-43E0-BCA0-4184844B63EA}" type="presOf" srcId="{A1715331-68FF-4805-BB85-E30312869A6A}" destId="{3342DB7D-DC76-4E56-A5B1-6FF714B517C5}" srcOrd="0" destOrd="0" presId="urn:microsoft.com/office/officeart/2005/8/layout/vList2"/>
    <dgm:cxn modelId="{17960C4B-3154-40AF-A457-220CE091E5F9}" type="presOf" srcId="{85BD0277-CC57-4D11-AC8B-27758DD677D4}" destId="{3B343867-50FE-4FA1-9672-655C25A8BF8E}" srcOrd="0" destOrd="0" presId="urn:microsoft.com/office/officeart/2005/8/layout/vList2"/>
    <dgm:cxn modelId="{5678C37E-3616-488F-B2B2-DDEB291138A9}" type="presOf" srcId="{FAD785C7-6796-4498-953D-8C1AE26BD017}" destId="{3B343867-50FE-4FA1-9672-655C25A8BF8E}" srcOrd="0" destOrd="5" presId="urn:microsoft.com/office/officeart/2005/8/layout/vList2"/>
    <dgm:cxn modelId="{C269F88C-8589-4308-B6CC-51A25C34DA78}" srcId="{A1715331-68FF-4805-BB85-E30312869A6A}" destId="{85BD0277-CC57-4D11-AC8B-27758DD677D4}" srcOrd="0" destOrd="0" parTransId="{4E8EF23C-DE79-408C-85BF-97F5AFED12C0}" sibTransId="{B00B1778-8981-462E-B515-09F8D440BD93}"/>
    <dgm:cxn modelId="{8236C28E-4211-4921-8350-B37FF6E21347}" type="presOf" srcId="{D4F63AD1-389D-4C7C-BC8D-ED78D47C2DC1}" destId="{3B343867-50FE-4FA1-9672-655C25A8BF8E}" srcOrd="0" destOrd="2" presId="urn:microsoft.com/office/officeart/2005/8/layout/vList2"/>
    <dgm:cxn modelId="{C4B7B298-18B7-4187-BDAB-F298F434BB3E}" srcId="{A1715331-68FF-4805-BB85-E30312869A6A}" destId="{FAD785C7-6796-4498-953D-8C1AE26BD017}" srcOrd="5" destOrd="0" parTransId="{677B6619-FC8E-4741-B00D-552D9606892B}" sibTransId="{2009A310-18A8-4B22-9730-FDC287C1B893}"/>
    <dgm:cxn modelId="{DBA994D4-B57C-458A-82F6-5ABD287C4B96}" srcId="{A1715331-68FF-4805-BB85-E30312869A6A}" destId="{CBDEFD72-F0E8-4EF7-AF73-06FA96713CE8}" srcOrd="3" destOrd="0" parTransId="{7F65B968-1652-42E4-A58E-B1B2B1D2ADE3}" sibTransId="{22FDC861-F2F5-40EE-98B2-DD7DA13B0DA3}"/>
    <dgm:cxn modelId="{D53BD5D9-5CF8-47CD-AA70-5278CFB80C32}" srcId="{A1715331-68FF-4805-BB85-E30312869A6A}" destId="{DB567880-87ED-4516-B5A8-25A477073F17}" srcOrd="4" destOrd="0" parTransId="{F7288983-5D15-4709-A7B5-F4E05EA75305}" sibTransId="{43273516-C7F1-40D4-B2FD-D29A98971EDA}"/>
    <dgm:cxn modelId="{71675393-C97E-4675-9306-02128D954CB8}" type="presParOf" srcId="{31872C89-362E-428A-8BFD-BAE54304D36A}" destId="{3342DB7D-DC76-4E56-A5B1-6FF714B517C5}" srcOrd="0" destOrd="0" presId="urn:microsoft.com/office/officeart/2005/8/layout/vList2"/>
    <dgm:cxn modelId="{1DFED139-4C51-4FFC-9E16-390E6C10A7CC}" type="presParOf" srcId="{31872C89-362E-428A-8BFD-BAE54304D36A}" destId="{3B343867-50FE-4FA1-9672-655C25A8BF8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2DB7D-DC76-4E56-A5B1-6FF714B517C5}">
      <dsp:nvSpPr>
        <dsp:cNvPr id="0" name=""/>
        <dsp:cNvSpPr/>
      </dsp:nvSpPr>
      <dsp:spPr>
        <a:xfrm>
          <a:off x="0" y="8766"/>
          <a:ext cx="7728267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Questa parte del programma simula l’effettivo funzionamento della protesi:</a:t>
          </a:r>
          <a:endParaRPr lang="en-US" sz="3300" kern="1200"/>
        </a:p>
      </dsp:txBody>
      <dsp:txXfrm>
        <a:off x="64083" y="72849"/>
        <a:ext cx="7600101" cy="1184574"/>
      </dsp:txXfrm>
    </dsp:sp>
    <dsp:sp modelId="{3B343867-50FE-4FA1-9672-655C25A8BF8E}">
      <dsp:nvSpPr>
        <dsp:cNvPr id="0" name=""/>
        <dsp:cNvSpPr/>
      </dsp:nvSpPr>
      <dsp:spPr>
        <a:xfrm>
          <a:off x="0" y="1321506"/>
          <a:ext cx="7728267" cy="3757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7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2600" kern="1200" dirty="0" err="1"/>
            <a:t>Riceve</a:t>
          </a:r>
          <a:r>
            <a:rPr lang="en-GB" sz="2600" kern="1200" dirty="0"/>
            <a:t> in input </a:t>
          </a:r>
          <a:r>
            <a:rPr lang="en-GB" sz="2600" kern="1200" dirty="0" err="1"/>
            <a:t>i</a:t>
          </a:r>
          <a:r>
            <a:rPr lang="en-GB" sz="2600" kern="1200" dirty="0"/>
            <a:t> </a:t>
          </a:r>
          <a:r>
            <a:rPr lang="en-GB" sz="2600" kern="1200" dirty="0" err="1"/>
            <a:t>valori</a:t>
          </a:r>
          <a:r>
            <a:rPr lang="en-GB" sz="2600" kern="1200" dirty="0"/>
            <a:t> del campo </a:t>
          </a:r>
          <a:r>
            <a:rPr lang="en-GB" sz="2600" kern="1200" dirty="0" err="1"/>
            <a:t>magnetico</a:t>
          </a:r>
          <a:r>
            <a:rPr lang="en-GB" sz="2600" kern="1200" dirty="0"/>
            <a:t> </a:t>
          </a:r>
          <a:r>
            <a:rPr lang="en-GB" sz="2600" kern="1200" dirty="0" err="1"/>
            <a:t>rilevato</a:t>
          </a:r>
          <a:r>
            <a:rPr lang="en-GB" sz="2600" kern="1200" dirty="0"/>
            <a:t> </a:t>
          </a:r>
          <a:r>
            <a:rPr lang="en-GB" sz="2600" kern="1200" dirty="0" err="1"/>
            <a:t>dai</a:t>
          </a:r>
          <a:r>
            <a:rPr lang="en-GB" sz="2600" kern="1200" dirty="0"/>
            <a:t> </a:t>
          </a:r>
          <a:r>
            <a:rPr lang="en-GB" sz="2600" kern="1200" dirty="0" err="1"/>
            <a:t>sensori</a:t>
          </a:r>
          <a:r>
            <a:rPr lang="en-GB" sz="2600" kern="1200" dirty="0"/>
            <a:t> 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2600" kern="1200" dirty="0" err="1"/>
            <a:t>Ottiene</a:t>
          </a:r>
          <a:r>
            <a:rPr lang="en-GB" sz="2600" kern="1200" dirty="0"/>
            <a:t> la </a:t>
          </a:r>
          <a:r>
            <a:rPr lang="en-GB" sz="2600" kern="1200" dirty="0" err="1"/>
            <a:t>posizione</a:t>
          </a:r>
          <a:r>
            <a:rPr lang="en-GB" sz="2600" kern="1200" dirty="0"/>
            <a:t> </a:t>
          </a:r>
          <a:r>
            <a:rPr lang="en-GB" sz="2600" kern="1200" dirty="0" err="1"/>
            <a:t>dei</a:t>
          </a:r>
          <a:r>
            <a:rPr lang="en-GB" sz="2600" kern="1200" dirty="0"/>
            <a:t> </a:t>
          </a:r>
          <a:r>
            <a:rPr lang="en-GB" sz="2600" kern="1200" dirty="0" err="1"/>
            <a:t>magneti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2600" kern="1200" dirty="0" err="1"/>
            <a:t>Controlla</a:t>
          </a:r>
          <a:r>
            <a:rPr lang="en-GB" sz="2600" kern="1200" dirty="0"/>
            <a:t> se tutti </a:t>
          </a:r>
          <a:r>
            <a:rPr lang="en-GB" sz="2600" kern="1200" dirty="0" err="1"/>
            <a:t>si</a:t>
          </a:r>
          <a:r>
            <a:rPr lang="en-GB" sz="2600" kern="1200" dirty="0"/>
            <a:t> </a:t>
          </a:r>
          <a:r>
            <a:rPr lang="en-GB" sz="2600" kern="1200" dirty="0" err="1"/>
            <a:t>trovano</a:t>
          </a:r>
          <a:r>
            <a:rPr lang="en-GB" sz="2600" kern="1200" dirty="0"/>
            <a:t> </a:t>
          </a:r>
          <a:r>
            <a:rPr lang="en-GB" sz="2600" kern="1200" dirty="0" err="1"/>
            <a:t>all’interno</a:t>
          </a:r>
          <a:r>
            <a:rPr lang="en-GB" sz="2600" kern="1200" dirty="0"/>
            <a:t> </a:t>
          </a:r>
          <a:r>
            <a:rPr lang="en-GB" sz="2600" kern="1200" dirty="0" err="1"/>
            <a:t>della</a:t>
          </a:r>
          <a:r>
            <a:rPr lang="en-GB" sz="2600" kern="1200" dirty="0"/>
            <a:t> </a:t>
          </a:r>
          <a:r>
            <a:rPr lang="en-GB" sz="2600" kern="1200" dirty="0" err="1"/>
            <a:t>traiettoria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2600" kern="1200" dirty="0"/>
            <a:t>Se la </a:t>
          </a:r>
          <a:r>
            <a:rPr lang="en-GB" sz="2600" kern="1200" dirty="0" err="1"/>
            <a:t>risposta</a:t>
          </a:r>
          <a:r>
            <a:rPr lang="en-GB" sz="2600" kern="1200" dirty="0"/>
            <a:t> è NO, </a:t>
          </a:r>
          <a:r>
            <a:rPr lang="en-GB" sz="2600" kern="1200" dirty="0" err="1"/>
            <a:t>cerca</a:t>
          </a:r>
          <a:r>
            <a:rPr lang="en-GB" sz="2600" kern="1200" dirty="0"/>
            <a:t> la </a:t>
          </a:r>
          <a:r>
            <a:rPr lang="en-GB" sz="2600" kern="1200" dirty="0" err="1"/>
            <a:t>rototraslazione</a:t>
          </a:r>
          <a:r>
            <a:rPr lang="en-GB" sz="2600" kern="1200" dirty="0"/>
            <a:t> </a:t>
          </a:r>
          <a:r>
            <a:rPr lang="en-GB" sz="2600" kern="1200" dirty="0" err="1"/>
            <a:t>che</a:t>
          </a:r>
          <a:r>
            <a:rPr lang="en-GB" sz="2600" kern="1200" dirty="0"/>
            <a:t> </a:t>
          </a:r>
          <a:r>
            <a:rPr lang="en-GB" sz="2600" kern="1200" dirty="0" err="1"/>
            <a:t>riporta</a:t>
          </a:r>
          <a:r>
            <a:rPr lang="en-GB" sz="2600" kern="1200" dirty="0"/>
            <a:t> </a:t>
          </a:r>
          <a:r>
            <a:rPr lang="en-GB" sz="2600" kern="1200" dirty="0" err="1"/>
            <a:t>ogni</a:t>
          </a:r>
          <a:r>
            <a:rPr lang="en-GB" sz="2600" kern="1200" dirty="0"/>
            <a:t> </a:t>
          </a:r>
          <a:r>
            <a:rPr lang="en-GB" sz="2600" kern="1200" dirty="0" err="1"/>
            <a:t>magnete</a:t>
          </a:r>
          <a:r>
            <a:rPr lang="en-GB" sz="2600" kern="1200" dirty="0"/>
            <a:t> </a:t>
          </a:r>
          <a:r>
            <a:rPr lang="en-GB" sz="2600" kern="1200" dirty="0" err="1"/>
            <a:t>nella</a:t>
          </a:r>
          <a:r>
            <a:rPr lang="en-GB" sz="2600" kern="1200" dirty="0"/>
            <a:t> </a:t>
          </a:r>
          <a:r>
            <a:rPr lang="en-GB" sz="2600" kern="1200" dirty="0" err="1"/>
            <a:t>sua</a:t>
          </a:r>
          <a:r>
            <a:rPr lang="en-GB" sz="2600" kern="1200" dirty="0"/>
            <a:t> </a:t>
          </a:r>
          <a:r>
            <a:rPr lang="en-GB" sz="2600" kern="1200" dirty="0" err="1"/>
            <a:t>traiettoria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600" kern="1200" dirty="0" err="1"/>
            <a:t>Eliminazione</a:t>
          </a:r>
          <a:r>
            <a:rPr lang="en-US" sz="2600" kern="1200" dirty="0"/>
            <a:t> </a:t>
          </a:r>
          <a:r>
            <a:rPr lang="en-US" sz="2600" kern="1200" dirty="0" err="1"/>
            <a:t>rumore</a:t>
          </a:r>
          <a:r>
            <a:rPr lang="en-US" sz="2600" kern="1200" dirty="0"/>
            <a:t> </a:t>
          </a:r>
          <a:r>
            <a:rPr lang="en-US" sz="2600" kern="1200" dirty="0" err="1"/>
            <a:t>delle</a:t>
          </a:r>
          <a:r>
            <a:rPr lang="en-US" sz="2600" kern="1200" dirty="0"/>
            <a:t> </a:t>
          </a:r>
          <a:r>
            <a:rPr lang="en-US" sz="2600" kern="1200" dirty="0" err="1"/>
            <a:t>misurazioni</a:t>
          </a:r>
          <a:endParaRPr lang="en-US" sz="2600" kern="1200" dirty="0"/>
        </a:p>
      </dsp:txBody>
      <dsp:txXfrm>
        <a:off x="0" y="1321506"/>
        <a:ext cx="7728267" cy="3757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Sfondo con polvere di colore blu e arancione">
            <a:extLst>
              <a:ext uri="{FF2B5EF4-FFF2-40B4-BE49-F238E27FC236}">
                <a16:creationId xmlns:a16="http://schemas.microsoft.com/office/drawing/2014/main" id="{0B1F899C-4E95-491B-AB33-A97214C6D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511" r="9092" b="2186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EDC2E-B6CC-4A9A-9BDF-479DA52B7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GB" sz="5000"/>
              <a:t>Progetto Myki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6E24E-E526-4BE0-957B-ADD8E45E4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en-GB"/>
              <a:t>Compensazione disturbi meccanici</a:t>
            </a:r>
            <a:endParaRPr lang="en-GB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EEAA3E-0D71-4FA3-A721-7F961E2319B5}"/>
              </a:ext>
            </a:extLst>
          </p:cNvPr>
          <p:cNvSpPr txBox="1"/>
          <p:nvPr/>
        </p:nvSpPr>
        <p:spPr>
          <a:xfrm>
            <a:off x="7054921" y="3719368"/>
            <a:ext cx="3966150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spc="300" dirty="0">
                <a:solidFill>
                  <a:schemeClr val="bg1"/>
                </a:solidFill>
              </a:rPr>
              <a:t>Supervisors:</a:t>
            </a:r>
          </a:p>
          <a:p>
            <a:pPr>
              <a:spcAft>
                <a:spcPts val="600"/>
              </a:spcAft>
            </a:pPr>
            <a:endParaRPr lang="en-GB" sz="1500" b="1" spc="3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b="1" spc="300" dirty="0">
                <a:solidFill>
                  <a:schemeClr val="bg1"/>
                </a:solidFill>
              </a:rPr>
              <a:t>Christian Cipriani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b="1" spc="300" dirty="0">
                <a:solidFill>
                  <a:schemeClr val="bg1"/>
                </a:solidFill>
              </a:rPr>
              <a:t>Marta </a:t>
            </a:r>
            <a:r>
              <a:rPr lang="en-GB" sz="2800" b="1" spc="300" dirty="0" err="1">
                <a:solidFill>
                  <a:schemeClr val="bg1"/>
                </a:solidFill>
              </a:rPr>
              <a:t>Gherardini</a:t>
            </a:r>
            <a:endParaRPr lang="en-GB" sz="2800" b="1" spc="3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b="1" spc="300" dirty="0">
                <a:solidFill>
                  <a:schemeClr val="bg1"/>
                </a:solidFill>
              </a:rPr>
              <a:t>Valerio </a:t>
            </a:r>
            <a:r>
              <a:rPr lang="en-GB" sz="2800" b="1" spc="300" dirty="0" err="1">
                <a:solidFill>
                  <a:schemeClr val="bg1"/>
                </a:solidFill>
              </a:rPr>
              <a:t>Ianniciello</a:t>
            </a:r>
            <a:endParaRPr lang="en-GB" sz="2800" b="1" spc="3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GB" sz="2000" spc="3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F006FA-E9F2-4E1C-B246-9A0A6FE7F3CB}"/>
              </a:ext>
            </a:extLst>
          </p:cNvPr>
          <p:cNvSpPr txBox="1"/>
          <p:nvPr/>
        </p:nvSpPr>
        <p:spPr>
          <a:xfrm>
            <a:off x="6608581" y="1628507"/>
            <a:ext cx="4412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spc="300" dirty="0" err="1">
                <a:solidFill>
                  <a:schemeClr val="bg1"/>
                </a:solidFill>
              </a:rPr>
              <a:t>Febbraio</a:t>
            </a:r>
            <a:r>
              <a:rPr lang="en-GB" sz="2800" b="1" spc="300" dirty="0">
                <a:solidFill>
                  <a:schemeClr val="bg1"/>
                </a:solidFill>
              </a:rPr>
              <a:t> – </a:t>
            </a:r>
            <a:r>
              <a:rPr lang="en-GB" sz="2800" b="1" spc="300" dirty="0" err="1">
                <a:solidFill>
                  <a:schemeClr val="bg1"/>
                </a:solidFill>
              </a:rPr>
              <a:t>Aprile</a:t>
            </a:r>
            <a:r>
              <a:rPr lang="en-GB" sz="2800" b="1" spc="300" dirty="0">
                <a:solidFill>
                  <a:schemeClr val="bg1"/>
                </a:solidFill>
              </a:rPr>
              <a:t>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DF0CDC-3204-4AEF-98EA-6CE20BD1B778}"/>
              </a:ext>
            </a:extLst>
          </p:cNvPr>
          <p:cNvSpPr txBox="1"/>
          <p:nvPr/>
        </p:nvSpPr>
        <p:spPr>
          <a:xfrm>
            <a:off x="9350670" y="60866"/>
            <a:ext cx="284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spc="300" dirty="0">
                <a:solidFill>
                  <a:schemeClr val="bg1"/>
                </a:solidFill>
              </a:rPr>
              <a:t>Simone Cirelli</a:t>
            </a:r>
          </a:p>
        </p:txBody>
      </p:sp>
    </p:spTree>
    <p:extLst>
      <p:ext uri="{BB962C8B-B14F-4D97-AF65-F5344CB8AC3E}">
        <p14:creationId xmlns:p14="http://schemas.microsoft.com/office/powerpoint/2010/main" val="27358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B9A399-82B7-47FA-B1DE-1C7FB7FCA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5" r="6137" b="3838"/>
          <a:stretch/>
        </p:blipFill>
        <p:spPr>
          <a:xfrm>
            <a:off x="-8058" y="0"/>
            <a:ext cx="12547406" cy="68965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A133C1E-CB83-47F3-8F35-94C2A7C58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8B7D7-C8AE-4AEB-A9B2-09FF5D93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lang="en-GB" sz="2400" dirty="0"/>
              <a:t>LINEAR FIT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EA6EA161-F058-40C6-A404-CDDADE5DF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407298"/>
            <a:ext cx="2947482" cy="34989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FFFFFF"/>
                </a:solidFill>
              </a:rPr>
              <a:t>Dopodiché</a:t>
            </a:r>
            <a:r>
              <a:rPr lang="en-US" sz="1600" dirty="0">
                <a:solidFill>
                  <a:srgbClr val="FFFFFF"/>
                </a:solidFill>
              </a:rPr>
              <a:t>, il </a:t>
            </a:r>
            <a:r>
              <a:rPr lang="en-US" sz="1600" dirty="0" err="1">
                <a:solidFill>
                  <a:srgbClr val="FFFFFF"/>
                </a:solidFill>
              </a:rPr>
              <a:t>programma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attua</a:t>
            </a:r>
            <a:r>
              <a:rPr lang="en-US" sz="1600" dirty="0">
                <a:solidFill>
                  <a:srgbClr val="FFFFFF"/>
                </a:solidFill>
              </a:rPr>
              <a:t> un linear fit per </a:t>
            </a:r>
            <a:r>
              <a:rPr lang="en-US" sz="1600" dirty="0" err="1">
                <a:solidFill>
                  <a:srgbClr val="FFFFFF"/>
                </a:solidFill>
              </a:rPr>
              <a:t>ogni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magnete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(</a:t>
            </a:r>
            <a:r>
              <a:rPr lang="en-US" sz="1600" dirty="0" err="1">
                <a:solidFill>
                  <a:srgbClr val="FFFFFF"/>
                </a:solidFill>
              </a:rPr>
              <a:t>trova</a:t>
            </a:r>
            <a:r>
              <a:rPr lang="en-US" sz="1600" dirty="0">
                <a:solidFill>
                  <a:srgbClr val="FFFFFF"/>
                </a:solidFill>
              </a:rPr>
              <a:t> il </a:t>
            </a:r>
            <a:r>
              <a:rPr lang="en-US" sz="1600" dirty="0" err="1">
                <a:solidFill>
                  <a:srgbClr val="FFFFFF"/>
                </a:solidFill>
              </a:rPr>
              <a:t>segmento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meglio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approssima</a:t>
            </a:r>
            <a:r>
              <a:rPr lang="en-US" sz="1600" dirty="0">
                <a:solidFill>
                  <a:srgbClr val="FFFFFF"/>
                </a:solidFill>
              </a:rPr>
              <a:t> le </a:t>
            </a:r>
            <a:r>
              <a:rPr lang="en-US" sz="1600" dirty="0" err="1">
                <a:solidFill>
                  <a:srgbClr val="FFFFFF"/>
                </a:solidFill>
              </a:rPr>
              <a:t>posizioni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dei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magneti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Ora, il </a:t>
            </a:r>
            <a:r>
              <a:rPr lang="en-US" sz="1600" dirty="0" err="1">
                <a:solidFill>
                  <a:srgbClr val="FFFFFF"/>
                </a:solidFill>
              </a:rPr>
              <a:t>programma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conosce</a:t>
            </a:r>
            <a:r>
              <a:rPr lang="en-US" sz="1600" dirty="0">
                <a:solidFill>
                  <a:srgbClr val="FFFFFF"/>
                </a:solidFill>
              </a:rPr>
              <a:t> le </a:t>
            </a:r>
            <a:r>
              <a:rPr lang="en-US" sz="1600" dirty="0" err="1">
                <a:solidFill>
                  <a:srgbClr val="FFFFFF"/>
                </a:solidFill>
              </a:rPr>
              <a:t>traiettorie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dei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magneti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E943A-225D-44B1-B345-D7FDBA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4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5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Figure 3 2021-05-03 19-34-43">
            <a:hlinkClick r:id="" action="ppaction://media"/>
            <a:extLst>
              <a:ext uri="{FF2B5EF4-FFF2-40B4-BE49-F238E27FC236}">
                <a16:creationId xmlns:a16="http://schemas.microsoft.com/office/drawing/2014/main" id="{FA2592CF-7C02-42F6-AC73-B34ECBC8A7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809" y="771434"/>
            <a:ext cx="9900382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0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F4660-7ABD-4FED-81DD-9F4A0519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849304" cy="3491712"/>
          </a:xfrm>
        </p:spPr>
        <p:txBody>
          <a:bodyPr>
            <a:normAutofit/>
          </a:bodyPr>
          <a:lstStyle/>
          <a:p>
            <a:r>
              <a:rPr lang="en-GB" dirty="0"/>
              <a:t>ASSUNZIONE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BCAF-293A-464B-A6D6-529305984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n-GB" dirty="0"/>
              <a:t>I </a:t>
            </a:r>
            <a:r>
              <a:rPr lang="en-GB" dirty="0" err="1"/>
              <a:t>magneti</a:t>
            </a:r>
            <a:r>
              <a:rPr lang="en-GB" dirty="0"/>
              <a:t> </a:t>
            </a:r>
            <a:r>
              <a:rPr lang="en-GB" dirty="0" err="1"/>
              <a:t>percorrono</a:t>
            </a:r>
            <a:r>
              <a:rPr lang="en-GB" dirty="0"/>
              <a:t> </a:t>
            </a:r>
            <a:r>
              <a:rPr lang="en-GB" dirty="0" err="1"/>
              <a:t>traiettorie</a:t>
            </a:r>
            <a:r>
              <a:rPr lang="en-GB" dirty="0"/>
              <a:t> </a:t>
            </a:r>
            <a:r>
              <a:rPr lang="en-GB" dirty="0" err="1"/>
              <a:t>approssimabilmente</a:t>
            </a:r>
            <a:r>
              <a:rPr lang="en-GB" dirty="0"/>
              <a:t> </a:t>
            </a:r>
            <a:r>
              <a:rPr lang="en-GB" dirty="0" err="1"/>
              <a:t>rettilinee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La </a:t>
            </a:r>
            <a:r>
              <a:rPr lang="en-GB" dirty="0" err="1"/>
              <a:t>validità</a:t>
            </a:r>
            <a:r>
              <a:rPr lang="en-GB" dirty="0"/>
              <a:t> di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assunzione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verificata</a:t>
            </a:r>
            <a:r>
              <a:rPr lang="en-GB" dirty="0"/>
              <a:t> </a:t>
            </a:r>
            <a:r>
              <a:rPr lang="en-GB" dirty="0" err="1"/>
              <a:t>sperimentalmente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pazienti</a:t>
            </a:r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60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FF33D-FF80-446B-AAF2-12DFAD551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8" t="4309" r="15531" b="4782"/>
          <a:stretch/>
        </p:blipFill>
        <p:spPr>
          <a:xfrm>
            <a:off x="-334538" y="0"/>
            <a:ext cx="1252653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B4B8D-89AE-4C42-8963-B229467CB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7" y="1653703"/>
            <a:ext cx="3361953" cy="2470488"/>
          </a:xfrm>
        </p:spPr>
        <p:txBody>
          <a:bodyPr>
            <a:normAutofit/>
          </a:bodyPr>
          <a:lstStyle/>
          <a:p>
            <a:r>
              <a:rPr lang="en-GB" sz="4400" dirty="0" err="1">
                <a:solidFill>
                  <a:schemeClr val="tx1"/>
                </a:solidFill>
              </a:rPr>
              <a:t>Fase</a:t>
            </a:r>
            <a:r>
              <a:rPr lang="en-GB" sz="4400" dirty="0">
                <a:solidFill>
                  <a:schemeClr val="tx1"/>
                </a:solidFill>
              </a:rPr>
              <a:t> di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401CD-FDBA-40F3-9767-761524F3F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24" y="4260714"/>
            <a:ext cx="3331786" cy="1032093"/>
          </a:xfrm>
        </p:spPr>
        <p:txBody>
          <a:bodyPr>
            <a:normAutofit/>
          </a:bodyPr>
          <a:lstStyle/>
          <a:p>
            <a:r>
              <a:rPr lang="en-GB" sz="2000" dirty="0" err="1">
                <a:solidFill>
                  <a:schemeClr val="tx1"/>
                </a:solidFill>
              </a:rPr>
              <a:t>Compensazione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Disturbi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Meccanici</a:t>
            </a:r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30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34A6-E77A-42D0-B52A-0BF92C55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GB"/>
              <a:t>Fase di Run</a:t>
            </a:r>
            <a:endParaRPr lang="en-GB" dirty="0"/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E1FA1119-F141-458A-B235-BB3E3786E3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131559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763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, scatter chart&#10;&#10;Description automatically generated">
            <a:extLst>
              <a:ext uri="{FF2B5EF4-FFF2-40B4-BE49-F238E27FC236}">
                <a16:creationId xmlns:a16="http://schemas.microsoft.com/office/drawing/2014/main" id="{22799375-F005-4BE9-80E2-42992DA7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0" r="-3" b="4912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D87AE-7E3A-4811-BF2A-CA1C2E087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/>
              <a:t>1. Input </a:t>
            </a:r>
            <a:r>
              <a:rPr lang="en-GB" dirty="0" err="1"/>
              <a:t>dati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C311349F-5BF8-48D8-A96F-6238E952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Inizialmente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posizioni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magneti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disturbi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esterni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simulati</a:t>
            </a:r>
            <a:r>
              <a:rPr lang="en-US" dirty="0">
                <a:solidFill>
                  <a:srgbClr val="FFFFFF"/>
                </a:solidFill>
              </a:rPr>
              <a:t> da software 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Necessario</a:t>
            </a:r>
            <a:r>
              <a:rPr lang="en-US" dirty="0">
                <a:solidFill>
                  <a:srgbClr val="FFFFFF"/>
                </a:solidFill>
              </a:rPr>
              <a:t> per:</a:t>
            </a:r>
          </a:p>
          <a:p>
            <a:r>
              <a:rPr lang="en-US" dirty="0">
                <a:solidFill>
                  <a:srgbClr val="FFFFFF"/>
                </a:solidFill>
              </a:rPr>
              <a:t>1. </a:t>
            </a:r>
            <a:r>
              <a:rPr lang="en-US" dirty="0" err="1">
                <a:solidFill>
                  <a:srgbClr val="FFFFFF"/>
                </a:solidFill>
              </a:rPr>
              <a:t>capire</a:t>
            </a:r>
            <a:r>
              <a:rPr lang="en-US" dirty="0">
                <a:solidFill>
                  <a:srgbClr val="FFFFFF"/>
                </a:solidFill>
              </a:rPr>
              <a:t> come e </a:t>
            </a:r>
            <a:r>
              <a:rPr lang="en-US" dirty="0" err="1">
                <a:solidFill>
                  <a:srgbClr val="FFFFFF"/>
                </a:solidFill>
              </a:rPr>
              <a:t>quanto</a:t>
            </a:r>
            <a:r>
              <a:rPr lang="en-US" dirty="0">
                <a:solidFill>
                  <a:srgbClr val="FFFFFF"/>
                </a:solidFill>
              </a:rPr>
              <a:t> bene il </a:t>
            </a:r>
            <a:r>
              <a:rPr lang="en-US" dirty="0" err="1">
                <a:solidFill>
                  <a:srgbClr val="FFFFFF"/>
                </a:solidFill>
              </a:rPr>
              <a:t>programma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stia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funzionando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2. </a:t>
            </a:r>
            <a:r>
              <a:rPr lang="en-US" dirty="0" err="1">
                <a:solidFill>
                  <a:srgbClr val="FFFFFF"/>
                </a:solidFill>
              </a:rPr>
              <a:t>Capire</a:t>
            </a:r>
            <a:r>
              <a:rPr lang="en-US" dirty="0">
                <a:solidFill>
                  <a:srgbClr val="FFFFFF"/>
                </a:solidFill>
              </a:rPr>
              <a:t> in </a:t>
            </a:r>
            <a:r>
              <a:rPr lang="en-US" dirty="0" err="1">
                <a:solidFill>
                  <a:srgbClr val="FFFFFF"/>
                </a:solidFill>
              </a:rPr>
              <a:t>che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situazioni</a:t>
            </a:r>
            <a:r>
              <a:rPr lang="en-US" dirty="0">
                <a:solidFill>
                  <a:srgbClr val="FFFFFF"/>
                </a:solidFill>
              </a:rPr>
              <a:t> il </a:t>
            </a:r>
            <a:r>
              <a:rPr lang="en-US" dirty="0" err="1">
                <a:solidFill>
                  <a:srgbClr val="FFFFFF"/>
                </a:solidFill>
              </a:rPr>
              <a:t>programma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comporta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meglio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586953F-682F-41D2-96FA-27FA7506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18" y="759599"/>
            <a:ext cx="6094212" cy="5332436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24FEDB10-4396-4FB3-89C7-37B258752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040" y="765965"/>
            <a:ext cx="5824611" cy="5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D87AE-7E3A-4811-BF2A-CA1C2E087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/>
              <a:t>1. Input </a:t>
            </a:r>
            <a:r>
              <a:rPr lang="en-GB" dirty="0" err="1"/>
              <a:t>dati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C311349F-5BF8-48D8-A96F-6238E952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Poi, una volta pronto </a:t>
            </a:r>
            <a:r>
              <a:rPr lang="en-US" dirty="0" err="1">
                <a:solidFill>
                  <a:srgbClr val="FFFFFF"/>
                </a:solidFill>
              </a:rPr>
              <a:t>l’algoritmo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abbiamo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raccolto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dati</a:t>
            </a:r>
            <a:r>
              <a:rPr lang="en-US" dirty="0">
                <a:solidFill>
                  <a:srgbClr val="FFFFFF"/>
                </a:solidFill>
              </a:rPr>
              <a:t> SPERIMENTALMENTE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D4852-7E57-4212-9C4F-6843F619F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463" y="1001613"/>
            <a:ext cx="6193767" cy="48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1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D87AE-7E3A-4811-BF2A-CA1C2E087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 err="1"/>
              <a:t>Apparato</a:t>
            </a:r>
            <a:r>
              <a:rPr lang="en-GB" dirty="0"/>
              <a:t> </a:t>
            </a:r>
            <a:r>
              <a:rPr lang="en-GB" dirty="0" err="1"/>
              <a:t>sperimentale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C311349F-5BF8-48D8-A96F-6238E952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1. un mockup di un </a:t>
            </a:r>
            <a:r>
              <a:rPr lang="en-US" sz="1900" dirty="0" err="1">
                <a:solidFill>
                  <a:srgbClr val="FFFFFF"/>
                </a:solidFill>
              </a:rPr>
              <a:t>avambraccio</a:t>
            </a:r>
            <a:r>
              <a:rPr lang="en-US" sz="1900" dirty="0">
                <a:solidFill>
                  <a:srgbClr val="FFFFFF"/>
                </a:solidFill>
              </a:rPr>
              <a:t>: </a:t>
            </a:r>
            <a:r>
              <a:rPr lang="en-US" sz="1900" dirty="0" err="1">
                <a:solidFill>
                  <a:srgbClr val="FFFFFF"/>
                </a:solidFill>
              </a:rPr>
              <a:t>dei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servomotori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fanno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muovere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dei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fili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su</a:t>
            </a:r>
            <a:r>
              <a:rPr lang="en-US" sz="1900" dirty="0">
                <a:solidFill>
                  <a:srgbClr val="FFFFFF"/>
                </a:solidFill>
              </a:rPr>
              <a:t> cui </a:t>
            </a:r>
            <a:r>
              <a:rPr lang="en-US" sz="1900" dirty="0" err="1">
                <a:solidFill>
                  <a:srgbClr val="FFFFFF"/>
                </a:solidFill>
              </a:rPr>
              <a:t>sono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attaccati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dei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magneti</a:t>
            </a:r>
            <a:endParaRPr lang="en-US" sz="1900" dirty="0">
              <a:solidFill>
                <a:srgbClr val="FFFFFF"/>
              </a:solidFill>
            </a:endParaRPr>
          </a:p>
          <a:p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2. un mockup </a:t>
            </a:r>
            <a:r>
              <a:rPr lang="en-US" sz="1900" dirty="0" err="1">
                <a:solidFill>
                  <a:srgbClr val="FFFFFF"/>
                </a:solidFill>
              </a:rPr>
              <a:t>della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protesi</a:t>
            </a:r>
            <a:r>
              <a:rPr lang="en-US" sz="1900" dirty="0">
                <a:solidFill>
                  <a:srgbClr val="FFFFFF"/>
                </a:solidFill>
              </a:rPr>
              <a:t>: </a:t>
            </a:r>
            <a:r>
              <a:rPr lang="en-US" sz="1900" dirty="0" err="1">
                <a:solidFill>
                  <a:srgbClr val="FFFFFF"/>
                </a:solidFill>
              </a:rPr>
              <a:t>contente</a:t>
            </a:r>
            <a:r>
              <a:rPr lang="en-US" sz="1900" dirty="0">
                <a:solidFill>
                  <a:srgbClr val="FFFFFF"/>
                </a:solidFill>
              </a:rPr>
              <a:t> 4 </a:t>
            </a:r>
            <a:r>
              <a:rPr lang="en-US" sz="1900" dirty="0" err="1">
                <a:solidFill>
                  <a:srgbClr val="FFFFFF"/>
                </a:solidFill>
              </a:rPr>
              <a:t>schede</a:t>
            </a:r>
            <a:r>
              <a:rPr lang="en-US" sz="1900" dirty="0">
                <a:solidFill>
                  <a:srgbClr val="FFFFFF"/>
                </a:solidFill>
              </a:rPr>
              <a:t> con </a:t>
            </a:r>
            <a:r>
              <a:rPr lang="en-US" sz="1900" dirty="0" err="1">
                <a:solidFill>
                  <a:srgbClr val="FFFFFF"/>
                </a:solidFill>
              </a:rPr>
              <a:t>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sensori</a:t>
            </a:r>
            <a:r>
              <a:rPr lang="en-US" sz="1900" dirty="0">
                <a:solidFill>
                  <a:srgbClr val="FFFFFF"/>
                </a:solidFill>
              </a:rPr>
              <a:t> di campo </a:t>
            </a:r>
            <a:r>
              <a:rPr lang="en-US" sz="1900" dirty="0" err="1">
                <a:solidFill>
                  <a:srgbClr val="FFFFFF"/>
                </a:solidFill>
              </a:rPr>
              <a:t>magnetico</a:t>
            </a:r>
            <a:r>
              <a:rPr lang="en-US" sz="1900" dirty="0">
                <a:solidFill>
                  <a:srgbClr val="FFFFFF"/>
                </a:solidFill>
              </a:rPr>
              <a:t> (in </a:t>
            </a:r>
            <a:r>
              <a:rPr lang="en-US" sz="1900" dirty="0" err="1">
                <a:solidFill>
                  <a:srgbClr val="FFFFFF"/>
                </a:solidFill>
              </a:rPr>
              <a:t>totale</a:t>
            </a:r>
            <a:r>
              <a:rPr lang="en-US" sz="1900" dirty="0">
                <a:solidFill>
                  <a:srgbClr val="FFFFFF"/>
                </a:solidFill>
              </a:rPr>
              <a:t>: 128 </a:t>
            </a:r>
            <a:r>
              <a:rPr lang="en-US" sz="1900" dirty="0" err="1">
                <a:solidFill>
                  <a:srgbClr val="FFFFFF"/>
                </a:solidFill>
              </a:rPr>
              <a:t>sensori</a:t>
            </a:r>
            <a:r>
              <a:rPr lang="en-US" sz="19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D4852-7E57-4212-9C4F-6843F619F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463" y="1001613"/>
            <a:ext cx="6193767" cy="4846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93138B-2F54-4778-9944-D7814F867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10"/>
          <a:stretch/>
        </p:blipFill>
        <p:spPr>
          <a:xfrm>
            <a:off x="4931477" y="980548"/>
            <a:ext cx="6647902" cy="4854774"/>
          </a:xfrm>
          <a:prstGeom prst="rect">
            <a:avLst/>
          </a:prstGeom>
        </p:spPr>
      </p:pic>
      <p:pic>
        <p:nvPicPr>
          <p:cNvPr id="6" name="Picture 5" descr="A picture containing seat&#10;&#10;Description automatically generated">
            <a:extLst>
              <a:ext uri="{FF2B5EF4-FFF2-40B4-BE49-F238E27FC236}">
                <a16:creationId xmlns:a16="http://schemas.microsoft.com/office/drawing/2014/main" id="{7F245A54-942A-45B5-A4CA-12DB6E209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38"/>
          <a:stretch/>
        </p:blipFill>
        <p:spPr>
          <a:xfrm>
            <a:off x="4931477" y="967636"/>
            <a:ext cx="6647902" cy="48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26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3F57AF-2663-4C01-9BBA-8E88881091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550146" y="871957"/>
            <a:ext cx="9091707" cy="5114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922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GB" sz="2400" dirty="0"/>
              <a:t>2. </a:t>
            </a:r>
            <a:r>
              <a:rPr lang="en-GB" sz="2400" dirty="0" err="1"/>
              <a:t>Ottenimento</a:t>
            </a:r>
            <a:r>
              <a:rPr lang="en-GB" sz="2400" dirty="0"/>
              <a:t> </a:t>
            </a:r>
            <a:r>
              <a:rPr lang="en-GB" sz="2400" dirty="0" err="1"/>
              <a:t>posizione</a:t>
            </a:r>
            <a:r>
              <a:rPr lang="en-GB" sz="2400" dirty="0"/>
              <a:t> </a:t>
            </a:r>
            <a:r>
              <a:rPr lang="en-GB" sz="2400" dirty="0" err="1"/>
              <a:t>dei</a:t>
            </a:r>
            <a:r>
              <a:rPr lang="en-GB" sz="2400" dirty="0"/>
              <a:t> </a:t>
            </a:r>
            <a:r>
              <a:rPr lang="en-GB" sz="2400" dirty="0" err="1"/>
              <a:t>magneti</a:t>
            </a:r>
            <a:endParaRPr lang="en-GB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(</a:t>
            </a:r>
            <a:r>
              <a:rPr lang="en-US" sz="1600" dirty="0" err="1">
                <a:solidFill>
                  <a:srgbClr val="FFFFFF"/>
                </a:solidFill>
              </a:rPr>
              <a:t>Lavoro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svolto</a:t>
            </a:r>
            <a:r>
              <a:rPr lang="en-US" sz="1600" dirty="0">
                <a:solidFill>
                  <a:srgbClr val="FFFFFF"/>
                </a:solidFill>
              </a:rPr>
              <a:t> da Federico) 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Dai </a:t>
            </a:r>
            <a:r>
              <a:rPr lang="en-US" sz="1600" dirty="0" err="1">
                <a:solidFill>
                  <a:srgbClr val="FFFFFF"/>
                </a:solidFill>
              </a:rPr>
              <a:t>valori</a:t>
            </a:r>
            <a:r>
              <a:rPr lang="en-US" sz="1600" dirty="0">
                <a:solidFill>
                  <a:srgbClr val="FFFFFF"/>
                </a:solidFill>
              </a:rPr>
              <a:t> del campo </a:t>
            </a:r>
            <a:r>
              <a:rPr lang="en-US" sz="1600" dirty="0" err="1">
                <a:solidFill>
                  <a:srgbClr val="FFFFFF"/>
                </a:solidFill>
              </a:rPr>
              <a:t>magnetico</a:t>
            </a:r>
            <a:r>
              <a:rPr lang="en-US" sz="1600" dirty="0">
                <a:solidFill>
                  <a:srgbClr val="FFFFFF"/>
                </a:solidFill>
              </a:rPr>
              <a:t>, un </a:t>
            </a:r>
            <a:r>
              <a:rPr lang="en-US" sz="1600" dirty="0" err="1">
                <a:solidFill>
                  <a:srgbClr val="FFFFFF"/>
                </a:solidFill>
              </a:rPr>
              <a:t>algoritmo</a:t>
            </a:r>
            <a:r>
              <a:rPr lang="en-US" sz="1600" dirty="0">
                <a:solidFill>
                  <a:srgbClr val="FFFFFF"/>
                </a:solidFill>
              </a:rPr>
              <a:t> di </a:t>
            </a:r>
            <a:r>
              <a:rPr lang="en-US" sz="1600" dirty="0" err="1">
                <a:solidFill>
                  <a:srgbClr val="FFFFFF"/>
                </a:solidFill>
              </a:rPr>
              <a:t>ottimizzazione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trova</a:t>
            </a:r>
            <a:r>
              <a:rPr lang="en-US" sz="1600" dirty="0">
                <a:solidFill>
                  <a:srgbClr val="FFFFFF"/>
                </a:solidFill>
              </a:rPr>
              <a:t> la </a:t>
            </a:r>
            <a:r>
              <a:rPr lang="en-US" sz="1600" dirty="0" err="1">
                <a:solidFill>
                  <a:srgbClr val="FFFFFF"/>
                </a:solidFill>
              </a:rPr>
              <a:t>posizione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dei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magneti</a:t>
            </a:r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E0B9B393-BAF3-443D-884D-9A894542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547" y="748145"/>
            <a:ext cx="5426138" cy="534474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04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02615-3A03-4382-9151-BD82487E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 err="1"/>
              <a:t>Obiettivo</a:t>
            </a:r>
            <a:r>
              <a:rPr lang="en-GB" dirty="0"/>
              <a:t>	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F8273DF3-8C3C-48FE-A8D6-13043E3F8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Eliminare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errori</a:t>
            </a:r>
            <a:r>
              <a:rPr lang="en-US" dirty="0">
                <a:solidFill>
                  <a:srgbClr val="FFFFFF"/>
                </a:solidFill>
              </a:rPr>
              <a:t> di </a:t>
            </a:r>
            <a:r>
              <a:rPr lang="en-US" dirty="0" err="1">
                <a:solidFill>
                  <a:srgbClr val="FFFFFF"/>
                </a:solidFill>
              </a:rPr>
              <a:t>rilevazione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dovuti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allo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spostamento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della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protesi</a:t>
            </a:r>
            <a:r>
              <a:rPr lang="en-US" dirty="0">
                <a:solidFill>
                  <a:srgbClr val="FFFFFF"/>
                </a:solidFill>
              </a:rPr>
              <a:t> rispetto al braccio</a:t>
            </a:r>
          </a:p>
        </p:txBody>
      </p:sp>
      <p:pic>
        <p:nvPicPr>
          <p:cNvPr id="1026" name="Picture 2" descr="Mani">
            <a:extLst>
              <a:ext uri="{FF2B5EF4-FFF2-40B4-BE49-F238E27FC236}">
                <a16:creationId xmlns:a16="http://schemas.microsoft.com/office/drawing/2014/main" id="{DF0B90CE-160D-462D-B494-753C0D78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7463" y="1682927"/>
            <a:ext cx="6193767" cy="348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748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3F57AF-2663-4C01-9BBA-8E88881091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550146" y="871957"/>
            <a:ext cx="9091707" cy="5114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677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F83AB-1BC4-4FF2-B1A6-F275DAC0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GB" sz="2400" dirty="0"/>
              <a:t>3. </a:t>
            </a:r>
            <a:r>
              <a:rPr lang="en-GB" sz="2400"/>
              <a:t>Controllo</a:t>
            </a:r>
            <a:r>
              <a:rPr lang="en-GB" sz="2400" dirty="0"/>
              <a:t> </a:t>
            </a:r>
            <a:r>
              <a:rPr lang="en-GB" sz="2400"/>
              <a:t>magneti</a:t>
            </a:r>
            <a:r>
              <a:rPr lang="en-GB" sz="2400" dirty="0"/>
              <a:t> </a:t>
            </a:r>
            <a:r>
              <a:rPr lang="en-GB" sz="2400"/>
              <a:t>nelle</a:t>
            </a:r>
            <a:r>
              <a:rPr lang="en-GB" sz="2400" dirty="0"/>
              <a:t> </a:t>
            </a:r>
            <a:r>
              <a:rPr lang="en-GB" sz="2400"/>
              <a:t>traiettorie</a:t>
            </a:r>
            <a:endParaRPr lang="en-GB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181E1D-A116-4D9D-A963-41E3E7375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F"/>
                </a:solidFill>
              </a:rPr>
              <a:t> Se tutti </a:t>
            </a:r>
            <a:r>
              <a:rPr lang="en-US" sz="1600" dirty="0" err="1">
                <a:solidFill>
                  <a:srgbClr val="FFFFFF"/>
                </a:solidFill>
              </a:rPr>
              <a:t>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magneti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sono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nelle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traiettorie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nessun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problema</a:t>
            </a:r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F"/>
                </a:solidFill>
              </a:rPr>
              <a:t>Se </a:t>
            </a:r>
            <a:r>
              <a:rPr lang="en-US" sz="1600" dirty="0" err="1">
                <a:solidFill>
                  <a:srgbClr val="FFFFFF"/>
                </a:solidFill>
              </a:rPr>
              <a:t>almeno</a:t>
            </a:r>
            <a:r>
              <a:rPr lang="en-US" sz="1600" dirty="0">
                <a:solidFill>
                  <a:srgbClr val="FFFFFF"/>
                </a:solidFill>
              </a:rPr>
              <a:t> un </a:t>
            </a:r>
            <a:r>
              <a:rPr lang="en-US" sz="1600" dirty="0" err="1">
                <a:solidFill>
                  <a:srgbClr val="FFFFFF"/>
                </a:solidFill>
              </a:rPr>
              <a:t>magnete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si</a:t>
            </a:r>
            <a:r>
              <a:rPr lang="en-US" sz="1600" dirty="0">
                <a:solidFill>
                  <a:srgbClr val="FFFFFF"/>
                </a:solidFill>
              </a:rPr>
              <a:t> trova al di </a:t>
            </a:r>
            <a:r>
              <a:rPr lang="en-US" sz="1600" dirty="0" err="1">
                <a:solidFill>
                  <a:srgbClr val="FFFFFF"/>
                </a:solidFill>
              </a:rPr>
              <a:t>fuori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allora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c’è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stato</a:t>
            </a:r>
            <a:r>
              <a:rPr lang="en-US" sz="1600" dirty="0">
                <a:solidFill>
                  <a:srgbClr val="FFFFFF"/>
                </a:solidFill>
              </a:rPr>
              <a:t> un </a:t>
            </a:r>
            <a:r>
              <a:rPr lang="en-US" sz="1600" dirty="0" err="1">
                <a:solidFill>
                  <a:srgbClr val="FFFFFF"/>
                </a:solidFill>
              </a:rPr>
              <a:t>disturbo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meccanico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esterno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r>
              <a:rPr lang="en-US" sz="1600" dirty="0" err="1">
                <a:solidFill>
                  <a:srgbClr val="FFFFFF"/>
                </a:solidFill>
              </a:rPr>
              <a:t>Viene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quindi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attivato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l’algoritmo</a:t>
            </a:r>
            <a:r>
              <a:rPr lang="en-US" sz="1600" dirty="0">
                <a:solidFill>
                  <a:srgbClr val="FFFFFF"/>
                </a:solidFill>
              </a:rPr>
              <a:t> di </a:t>
            </a:r>
            <a:r>
              <a:rPr lang="en-US" sz="1600" dirty="0" err="1">
                <a:solidFill>
                  <a:srgbClr val="FFFFFF"/>
                </a:solidFill>
              </a:rPr>
              <a:t>compensazione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6AF5949-F05F-4A44-82F9-635AB3D7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547" y="748145"/>
            <a:ext cx="5426138" cy="53447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523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F83AB-1BC4-4FF2-B1A6-F275DAC0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GB" sz="2400"/>
              <a:t>Cos’è una traiettoria?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181E1D-A116-4D9D-A963-41E3E7375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600" dirty="0" err="1">
                <a:solidFill>
                  <a:srgbClr val="FFFFFF"/>
                </a:solidFill>
              </a:rPr>
              <a:t>errori</a:t>
            </a:r>
            <a:r>
              <a:rPr lang="en-US" sz="1600" dirty="0">
                <a:solidFill>
                  <a:srgbClr val="FFFFFF"/>
                </a:solidFill>
              </a:rPr>
              <a:t> di </a:t>
            </a:r>
            <a:r>
              <a:rPr lang="en-US" sz="1600" dirty="0" err="1">
                <a:solidFill>
                  <a:srgbClr val="FFFFFF"/>
                </a:solidFill>
              </a:rPr>
              <a:t>misurazione</a:t>
            </a:r>
            <a:r>
              <a:rPr lang="en-US" sz="1600" dirty="0">
                <a:solidFill>
                  <a:srgbClr val="FFFFFF"/>
                </a:solidFill>
              </a:rPr>
              <a:t>  -&gt; non </a:t>
            </a:r>
            <a:r>
              <a:rPr lang="en-US" sz="1600" dirty="0" err="1">
                <a:solidFill>
                  <a:srgbClr val="FFFFFF"/>
                </a:solidFill>
              </a:rPr>
              <a:t>può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essere</a:t>
            </a:r>
            <a:r>
              <a:rPr lang="en-US" sz="1600" dirty="0">
                <a:solidFill>
                  <a:srgbClr val="FFFFFF"/>
                </a:solidFill>
              </a:rPr>
              <a:t> un semplice </a:t>
            </a:r>
            <a:r>
              <a:rPr lang="en-US" sz="1600" dirty="0" err="1">
                <a:solidFill>
                  <a:srgbClr val="FFFFFF"/>
                </a:solidFill>
              </a:rPr>
              <a:t>segmento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600" dirty="0" err="1">
                <a:solidFill>
                  <a:srgbClr val="FFFFFF"/>
                </a:solidFill>
              </a:rPr>
              <a:t>Traiettoria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modellizzata</a:t>
            </a:r>
            <a:r>
              <a:rPr lang="en-US" sz="1600" dirty="0">
                <a:solidFill>
                  <a:srgbClr val="FFFFFF"/>
                </a:solidFill>
              </a:rPr>
              <a:t> come un </a:t>
            </a:r>
            <a:r>
              <a:rPr lang="en-US" sz="1600" dirty="0" err="1">
                <a:solidFill>
                  <a:srgbClr val="FFFFFF"/>
                </a:solidFill>
              </a:rPr>
              <a:t>cilindro</a:t>
            </a:r>
            <a:r>
              <a:rPr lang="en-US" sz="1600" dirty="0">
                <a:solidFill>
                  <a:srgbClr val="FFFFFF"/>
                </a:solidFill>
              </a:rPr>
              <a:t> con ai </a:t>
            </a:r>
            <a:r>
              <a:rPr lang="en-US" sz="1600" dirty="0" err="1">
                <a:solidFill>
                  <a:srgbClr val="FFFFFF"/>
                </a:solidFill>
              </a:rPr>
              <a:t>capi</a:t>
            </a:r>
            <a:r>
              <a:rPr lang="en-US" sz="1600" dirty="0">
                <a:solidFill>
                  <a:srgbClr val="FFFFFF"/>
                </a:solidFill>
              </a:rPr>
              <a:t> due </a:t>
            </a:r>
            <a:r>
              <a:rPr lang="en-US" sz="1600" dirty="0" err="1">
                <a:solidFill>
                  <a:srgbClr val="FFFFFF"/>
                </a:solidFill>
              </a:rPr>
              <a:t>emisfere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600" dirty="0" err="1">
                <a:solidFill>
                  <a:srgbClr val="FFFFFF"/>
                </a:solidFill>
              </a:rPr>
              <a:t>Raggio</a:t>
            </a:r>
            <a:r>
              <a:rPr lang="en-US" sz="1600" dirty="0">
                <a:solidFill>
                  <a:srgbClr val="FFFFFF"/>
                </a:solidFill>
              </a:rPr>
              <a:t> “</a:t>
            </a:r>
            <a:r>
              <a:rPr lang="en-US" sz="1600" dirty="0" err="1">
                <a:solidFill>
                  <a:srgbClr val="FFFFFF"/>
                </a:solidFill>
              </a:rPr>
              <a:t>errMax</a:t>
            </a:r>
            <a:r>
              <a:rPr lang="en-US" sz="1600" dirty="0">
                <a:solidFill>
                  <a:srgbClr val="FFFFFF"/>
                </a:solidFill>
              </a:rPr>
              <a:t>” = 1 mm (</a:t>
            </a:r>
            <a:r>
              <a:rPr lang="en-US" sz="1600" dirty="0" err="1">
                <a:solidFill>
                  <a:srgbClr val="FFFFFF"/>
                </a:solidFill>
              </a:rPr>
              <a:t>variabile</a:t>
            </a:r>
            <a:r>
              <a:rPr lang="en-US" sz="1600" dirty="0">
                <a:solidFill>
                  <a:srgbClr val="FFFFFF"/>
                </a:solidFill>
              </a:rPr>
              <a:t>) 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F"/>
                </a:solidFill>
              </a:rPr>
              <a:t>Un </a:t>
            </a:r>
            <a:r>
              <a:rPr lang="en-US" sz="1600" dirty="0" err="1">
                <a:solidFill>
                  <a:srgbClr val="FFFFFF"/>
                </a:solidFill>
              </a:rPr>
              <a:t>magnete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trova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nella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sua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traiettoria</a:t>
            </a:r>
            <a:r>
              <a:rPr lang="en-US" sz="1600" dirty="0">
                <a:solidFill>
                  <a:srgbClr val="FFFFFF"/>
                </a:solidFill>
              </a:rPr>
              <a:t> se il </a:t>
            </a:r>
            <a:r>
              <a:rPr lang="en-US" sz="1600" dirty="0" err="1">
                <a:solidFill>
                  <a:srgbClr val="FFFFFF"/>
                </a:solidFill>
              </a:rPr>
              <a:t>suo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centro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trova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all’interno</a:t>
            </a:r>
            <a:r>
              <a:rPr lang="en-US" sz="1600" dirty="0">
                <a:solidFill>
                  <a:srgbClr val="FFFFFF"/>
                </a:solidFill>
              </a:rPr>
              <a:t> di </a:t>
            </a:r>
            <a:r>
              <a:rPr lang="en-US" sz="1600" dirty="0" err="1">
                <a:solidFill>
                  <a:srgbClr val="FFFFFF"/>
                </a:solidFill>
              </a:rPr>
              <a:t>questa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sezione</a:t>
            </a:r>
            <a:r>
              <a:rPr lang="en-US" sz="1600" dirty="0">
                <a:solidFill>
                  <a:srgbClr val="FFFFFF"/>
                </a:solidFill>
              </a:rPr>
              <a:t> di </a:t>
            </a:r>
            <a:r>
              <a:rPr lang="en-US" sz="1600" dirty="0" err="1">
                <a:solidFill>
                  <a:srgbClr val="FFFFFF"/>
                </a:solidFill>
              </a:rPr>
              <a:t>spazio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C5681-8ECC-4C67-9950-8F22141EB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4" t="7986" r="8994" b="5423"/>
          <a:stretch/>
        </p:blipFill>
        <p:spPr>
          <a:xfrm>
            <a:off x="4059935" y="990769"/>
            <a:ext cx="7491363" cy="485949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7566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3F57AF-2663-4C01-9BBA-8E88881091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550146" y="871957"/>
            <a:ext cx="9091707" cy="5114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00225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GB" sz="2400" dirty="0"/>
              <a:t>4. </a:t>
            </a:r>
            <a:r>
              <a:rPr lang="en-GB" sz="2400" dirty="0" err="1"/>
              <a:t>Algoritmo</a:t>
            </a:r>
            <a:r>
              <a:rPr lang="en-GB" sz="2400" dirty="0"/>
              <a:t> di </a:t>
            </a:r>
            <a:r>
              <a:rPr lang="en-GB" sz="2400" dirty="0" err="1"/>
              <a:t>compensazione</a:t>
            </a:r>
            <a:endParaRPr lang="en-GB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600" dirty="0" err="1">
                <a:solidFill>
                  <a:srgbClr val="FFFFFF"/>
                </a:solidFill>
              </a:rPr>
              <a:t>Cerca</a:t>
            </a:r>
            <a:r>
              <a:rPr lang="en-US" sz="1600" dirty="0">
                <a:solidFill>
                  <a:srgbClr val="FFFFFF"/>
                </a:solidFill>
              </a:rPr>
              <a:t> la </a:t>
            </a:r>
            <a:r>
              <a:rPr lang="en-US" sz="1600" dirty="0" err="1">
                <a:solidFill>
                  <a:srgbClr val="FFFFFF"/>
                </a:solidFill>
              </a:rPr>
              <a:t>rototraslazione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riporta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ogni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magnete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all’interno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della</a:t>
            </a:r>
            <a:r>
              <a:rPr lang="en-US" sz="1600" dirty="0">
                <a:solidFill>
                  <a:srgbClr val="FFFFFF"/>
                </a:solidFill>
              </a:rPr>
              <a:t> propria </a:t>
            </a:r>
            <a:r>
              <a:rPr lang="en-US" sz="1600" dirty="0" err="1">
                <a:solidFill>
                  <a:srgbClr val="FFFFFF"/>
                </a:solidFill>
              </a:rPr>
              <a:t>traiettoria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F"/>
                </a:solidFill>
              </a:rPr>
              <a:t>Per </a:t>
            </a:r>
            <a:r>
              <a:rPr lang="en-US" sz="1600" dirty="0" err="1">
                <a:solidFill>
                  <a:srgbClr val="FFFFFF"/>
                </a:solidFill>
              </a:rPr>
              <a:t>farlo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utilizza</a:t>
            </a:r>
            <a:r>
              <a:rPr lang="en-US" sz="1600" dirty="0">
                <a:solidFill>
                  <a:srgbClr val="FFFFFF"/>
                </a:solidFill>
              </a:rPr>
              <a:t> un </a:t>
            </a:r>
            <a:r>
              <a:rPr lang="en-US" sz="1600" dirty="0" err="1">
                <a:solidFill>
                  <a:srgbClr val="FFFFFF"/>
                </a:solidFill>
              </a:rPr>
              <a:t>algoritmo</a:t>
            </a:r>
            <a:r>
              <a:rPr lang="en-US" sz="1600" dirty="0">
                <a:solidFill>
                  <a:srgbClr val="FFFFFF"/>
                </a:solidFill>
              </a:rPr>
              <a:t> di </a:t>
            </a:r>
            <a:r>
              <a:rPr lang="en-US" sz="1600" dirty="0" err="1">
                <a:solidFill>
                  <a:srgbClr val="FFFFFF"/>
                </a:solidFill>
              </a:rPr>
              <a:t>minimizzazione</a:t>
            </a:r>
            <a:r>
              <a:rPr lang="en-US" sz="1600" dirty="0">
                <a:solidFill>
                  <a:srgbClr val="FFFFFF"/>
                </a:solidFill>
              </a:rPr>
              <a:t> constrained</a:t>
            </a:r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E0B9B393-BAF3-443D-884D-9A894542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547" y="748145"/>
            <a:ext cx="5426138" cy="5344746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873809B-7BD8-4329-A482-ADD42760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3" r="2633" b="698"/>
          <a:stretch/>
        </p:blipFill>
        <p:spPr>
          <a:xfrm>
            <a:off x="5092547" y="776654"/>
            <a:ext cx="5426138" cy="53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0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136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138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516" y="4212709"/>
            <a:ext cx="10764932" cy="1873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140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pic>
        <p:nvPicPr>
          <p:cNvPr id="2050" name="Picture 2" descr="The outline of Gradient Descent">
            <a:extLst>
              <a:ext uri="{FF2B5EF4-FFF2-40B4-BE49-F238E27FC236}">
                <a16:creationId xmlns:a16="http://schemas.microsoft.com/office/drawing/2014/main" id="{AABEE863-E2AA-4D4A-A7A2-C21C0EC7DA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1322" y="757326"/>
            <a:ext cx="4251317" cy="318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Content Placeholder 2053">
            <a:extLst>
              <a:ext uri="{FF2B5EF4-FFF2-40B4-BE49-F238E27FC236}">
                <a16:creationId xmlns:a16="http://schemas.microsoft.com/office/drawing/2014/main" id="{6E6F1BDA-8536-4C82-AB4E-8DC17B256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390" y="4386720"/>
            <a:ext cx="5992610" cy="1526582"/>
          </a:xfrm>
        </p:spPr>
        <p:txBody>
          <a:bodyPr anchor="ctr">
            <a:normAutofit/>
          </a:bodyPr>
          <a:lstStyle/>
          <a:p>
            <a:r>
              <a:rPr lang="en-US" sz="1600" dirty="0" err="1">
                <a:solidFill>
                  <a:srgbClr val="FFFFFF"/>
                </a:solidFill>
              </a:rPr>
              <a:t>Algoritmo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che</a:t>
            </a:r>
            <a:r>
              <a:rPr lang="en-US" sz="1600" dirty="0">
                <a:solidFill>
                  <a:srgbClr val="FFFFFF"/>
                </a:solidFill>
              </a:rPr>
              <a:t>, data una </a:t>
            </a:r>
            <a:r>
              <a:rPr lang="en-US" sz="1600" dirty="0" err="1">
                <a:solidFill>
                  <a:srgbClr val="FFFFFF"/>
                </a:solidFill>
              </a:rPr>
              <a:t>funzione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cerca</a:t>
            </a:r>
            <a:r>
              <a:rPr lang="en-US" sz="1600" dirty="0">
                <a:solidFill>
                  <a:srgbClr val="FFFFFF"/>
                </a:solidFill>
              </a:rPr>
              <a:t> di </a:t>
            </a:r>
            <a:r>
              <a:rPr lang="en-US" sz="1600" dirty="0" err="1">
                <a:solidFill>
                  <a:srgbClr val="FFFFFF"/>
                </a:solidFill>
              </a:rPr>
              <a:t>minimizzarla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4D24A-7BFB-4493-9678-21B588C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525" y="4630590"/>
            <a:ext cx="2947482" cy="1038177"/>
          </a:xfrm>
        </p:spPr>
        <p:txBody>
          <a:bodyPr anchor="ctr">
            <a:normAutofit/>
          </a:bodyPr>
          <a:lstStyle/>
          <a:p>
            <a:r>
              <a:rPr lang="en-GB" sz="2400" dirty="0" err="1"/>
              <a:t>Algoritmo</a:t>
            </a:r>
            <a:r>
              <a:rPr lang="en-GB" sz="2400" dirty="0"/>
              <a:t> di </a:t>
            </a:r>
            <a:r>
              <a:rPr lang="en-GB" sz="2400" dirty="0" err="1"/>
              <a:t>minimizzazione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6036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GB" sz="2400"/>
              <a:t>Algoritmo di minimizzazione</a:t>
            </a:r>
            <a:endParaRPr lang="en-GB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600" dirty="0" err="1">
                <a:solidFill>
                  <a:srgbClr val="FFFFFF"/>
                </a:solidFill>
              </a:rPr>
              <a:t>Algoritmo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che</a:t>
            </a:r>
            <a:r>
              <a:rPr lang="en-US" sz="1600" dirty="0">
                <a:solidFill>
                  <a:srgbClr val="FFFFFF"/>
                </a:solidFill>
              </a:rPr>
              <a:t>, data una </a:t>
            </a:r>
            <a:r>
              <a:rPr lang="en-US" sz="1600" dirty="0" err="1">
                <a:solidFill>
                  <a:srgbClr val="FFFFFF"/>
                </a:solidFill>
              </a:rPr>
              <a:t>funzione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cerca</a:t>
            </a:r>
            <a:r>
              <a:rPr lang="en-US" sz="1600" dirty="0">
                <a:solidFill>
                  <a:srgbClr val="FFFFFF"/>
                </a:solidFill>
              </a:rPr>
              <a:t> di </a:t>
            </a:r>
            <a:r>
              <a:rPr lang="en-US" sz="1600" dirty="0" err="1">
                <a:solidFill>
                  <a:srgbClr val="FFFFFF"/>
                </a:solidFill>
              </a:rPr>
              <a:t>minimizzarla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F"/>
                </a:solidFill>
              </a:rPr>
              <a:t>La </a:t>
            </a:r>
            <a:r>
              <a:rPr lang="en-US" sz="1600" dirty="0" err="1">
                <a:solidFill>
                  <a:srgbClr val="FFFFFF"/>
                </a:solidFill>
              </a:rPr>
              <a:t>funzione</a:t>
            </a:r>
            <a:r>
              <a:rPr lang="en-US" sz="1600" dirty="0">
                <a:solidFill>
                  <a:srgbClr val="FFFFFF"/>
                </a:solidFill>
              </a:rPr>
              <a:t> da </a:t>
            </a:r>
            <a:r>
              <a:rPr lang="en-US" sz="1600" dirty="0" err="1">
                <a:solidFill>
                  <a:srgbClr val="FFFFFF"/>
                </a:solidFill>
              </a:rPr>
              <a:t>minimizzare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basa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sull’unico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dato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abbiamo</a:t>
            </a:r>
            <a:r>
              <a:rPr lang="en-US" sz="1600" dirty="0">
                <a:solidFill>
                  <a:srgbClr val="FFFFFF"/>
                </a:solidFill>
              </a:rPr>
              <a:t> a </a:t>
            </a:r>
            <a:r>
              <a:rPr lang="en-US" sz="1600" dirty="0" err="1">
                <a:solidFill>
                  <a:srgbClr val="FFFFFF"/>
                </a:solidFill>
              </a:rPr>
              <a:t>disposizione</a:t>
            </a:r>
            <a:r>
              <a:rPr lang="en-US" sz="1600" dirty="0">
                <a:solidFill>
                  <a:srgbClr val="FFFFFF"/>
                </a:solidFill>
              </a:rPr>
              <a:t>: la DISTANZA DALLA TRAIETTORIA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600" i="1" dirty="0">
                <a:solidFill>
                  <a:srgbClr val="FFFFFF"/>
                </a:solidFill>
              </a:rPr>
              <a:t>* Non </a:t>
            </a:r>
            <a:r>
              <a:rPr lang="en-US" sz="1600" i="1" dirty="0" err="1">
                <a:solidFill>
                  <a:srgbClr val="FFFFFF"/>
                </a:solidFill>
              </a:rPr>
              <a:t>si</a:t>
            </a:r>
            <a:r>
              <a:rPr lang="en-US" sz="1600" i="1" dirty="0">
                <a:solidFill>
                  <a:srgbClr val="FFFFFF"/>
                </a:solidFill>
              </a:rPr>
              <a:t> </a:t>
            </a:r>
            <a:r>
              <a:rPr lang="en-US" sz="1600" i="1" dirty="0" err="1">
                <a:solidFill>
                  <a:srgbClr val="FFFFFF"/>
                </a:solidFill>
              </a:rPr>
              <a:t>può</a:t>
            </a:r>
            <a:r>
              <a:rPr lang="en-US" sz="1600" i="1" dirty="0">
                <a:solidFill>
                  <a:srgbClr val="FFFFFF"/>
                </a:solidFill>
              </a:rPr>
              <a:t> </a:t>
            </a:r>
            <a:r>
              <a:rPr lang="en-US" sz="1600" i="1" dirty="0" err="1">
                <a:solidFill>
                  <a:srgbClr val="FFFFFF"/>
                </a:solidFill>
              </a:rPr>
              <a:t>utilizzare</a:t>
            </a:r>
            <a:r>
              <a:rPr lang="en-US" sz="1600" i="1" dirty="0">
                <a:solidFill>
                  <a:srgbClr val="FFFFFF"/>
                </a:solidFill>
              </a:rPr>
              <a:t> la </a:t>
            </a:r>
            <a:r>
              <a:rPr lang="en-US" sz="1600" i="1" dirty="0" err="1">
                <a:solidFill>
                  <a:srgbClr val="FFFFFF"/>
                </a:solidFill>
              </a:rPr>
              <a:t>distanza</a:t>
            </a:r>
            <a:r>
              <a:rPr lang="en-US" sz="1600" i="1" dirty="0">
                <a:solidFill>
                  <a:srgbClr val="FFFFFF"/>
                </a:solidFill>
              </a:rPr>
              <a:t> </a:t>
            </a:r>
            <a:r>
              <a:rPr lang="en-US" sz="1600" i="1" dirty="0" err="1">
                <a:solidFill>
                  <a:srgbClr val="FFFFFF"/>
                </a:solidFill>
              </a:rPr>
              <a:t>dalla</a:t>
            </a:r>
            <a:r>
              <a:rPr lang="en-US" sz="1600" i="1" dirty="0">
                <a:solidFill>
                  <a:srgbClr val="FFFFFF"/>
                </a:solidFill>
              </a:rPr>
              <a:t> </a:t>
            </a:r>
            <a:r>
              <a:rPr lang="en-US" sz="1600" i="1" dirty="0" err="1">
                <a:solidFill>
                  <a:srgbClr val="FFFFFF"/>
                </a:solidFill>
              </a:rPr>
              <a:t>posizione</a:t>
            </a:r>
            <a:r>
              <a:rPr lang="en-US" sz="1600" i="1" dirty="0">
                <a:solidFill>
                  <a:srgbClr val="FFFFFF"/>
                </a:solidFill>
              </a:rPr>
              <a:t> </a:t>
            </a:r>
            <a:r>
              <a:rPr lang="en-US" sz="1600" i="1" dirty="0" err="1">
                <a:solidFill>
                  <a:srgbClr val="FFFFFF"/>
                </a:solidFill>
              </a:rPr>
              <a:t>reale</a:t>
            </a:r>
            <a:r>
              <a:rPr lang="en-US" sz="1600" i="1" dirty="0">
                <a:solidFill>
                  <a:srgbClr val="FFFFFF"/>
                </a:solidFill>
              </a:rPr>
              <a:t>, </a:t>
            </a:r>
            <a:r>
              <a:rPr lang="en-US" sz="1600" i="1" dirty="0" err="1">
                <a:solidFill>
                  <a:srgbClr val="FFFFFF"/>
                </a:solidFill>
              </a:rPr>
              <a:t>essendo</a:t>
            </a:r>
            <a:r>
              <a:rPr lang="en-US" sz="1600" i="1" dirty="0">
                <a:solidFill>
                  <a:srgbClr val="FFFFFF"/>
                </a:solidFill>
              </a:rPr>
              <a:t> </a:t>
            </a:r>
            <a:r>
              <a:rPr lang="en-US" sz="1600" i="1" dirty="0" err="1">
                <a:solidFill>
                  <a:srgbClr val="FFFFFF"/>
                </a:solidFill>
              </a:rPr>
              <a:t>questa</a:t>
            </a:r>
            <a:r>
              <a:rPr lang="en-US" sz="1600" i="1" dirty="0">
                <a:solidFill>
                  <a:srgbClr val="FFFFFF"/>
                </a:solidFill>
              </a:rPr>
              <a:t> </a:t>
            </a:r>
            <a:r>
              <a:rPr lang="en-US" sz="1600" i="1" dirty="0" err="1">
                <a:solidFill>
                  <a:srgbClr val="FFFFFF"/>
                </a:solidFill>
              </a:rPr>
              <a:t>l’incognita</a:t>
            </a:r>
            <a:r>
              <a:rPr lang="en-US" sz="1600" i="1" dirty="0">
                <a:solidFill>
                  <a:srgbClr val="FFFFFF"/>
                </a:solidFill>
              </a:rPr>
              <a:t> del </a:t>
            </a:r>
            <a:r>
              <a:rPr lang="en-US" sz="1600" i="1" dirty="0" err="1">
                <a:solidFill>
                  <a:srgbClr val="FFFFFF"/>
                </a:solidFill>
              </a:rPr>
              <a:t>problema</a:t>
            </a:r>
            <a:r>
              <a:rPr lang="en-US" sz="1600" i="1" dirty="0">
                <a:solidFill>
                  <a:srgbClr val="FFFFFF"/>
                </a:solidFill>
              </a:rPr>
              <a:t>! *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8D68162C-9A8A-4847-AB67-59794657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127" y="748145"/>
            <a:ext cx="6786978" cy="53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4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1527244"/>
          </a:xfrm>
        </p:spPr>
        <p:txBody>
          <a:bodyPr>
            <a:normAutofit/>
          </a:bodyPr>
          <a:lstStyle/>
          <a:p>
            <a:r>
              <a:rPr lang="en-GB" sz="3200"/>
              <a:t>Funzione costo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pic>
        <p:nvPicPr>
          <p:cNvPr id="10" name="Picture 9" descr="A picture containing wall, indoor, tiled&#10;&#10;Description automatically generated">
            <a:extLst>
              <a:ext uri="{FF2B5EF4-FFF2-40B4-BE49-F238E27FC236}">
                <a16:creationId xmlns:a16="http://schemas.microsoft.com/office/drawing/2014/main" id="{0693A58C-7C86-4F64-9982-9DCEB164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15" y="2081162"/>
            <a:ext cx="6500974" cy="268165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390" y="2607014"/>
            <a:ext cx="3654857" cy="3157903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F"/>
                </a:solidFill>
              </a:rPr>
              <a:t>La </a:t>
            </a:r>
            <a:r>
              <a:rPr lang="en-US" sz="1600" dirty="0" err="1">
                <a:solidFill>
                  <a:srgbClr val="FFFFFF"/>
                </a:solidFill>
              </a:rPr>
              <a:t>traiettoria</a:t>
            </a:r>
            <a:r>
              <a:rPr lang="en-US" sz="1600" dirty="0">
                <a:solidFill>
                  <a:srgbClr val="FFFFFF"/>
                </a:solidFill>
              </a:rPr>
              <a:t> è un </a:t>
            </a:r>
            <a:r>
              <a:rPr lang="en-US" sz="1600" dirty="0" err="1">
                <a:solidFill>
                  <a:srgbClr val="FFFFFF"/>
                </a:solidFill>
              </a:rPr>
              <a:t>cilindro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F"/>
                </a:solidFill>
              </a:rPr>
              <a:t>Si </a:t>
            </a:r>
            <a:r>
              <a:rPr lang="en-US" sz="1600" dirty="0" err="1">
                <a:solidFill>
                  <a:srgbClr val="FFFFFF"/>
                </a:solidFill>
              </a:rPr>
              <a:t>vuole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imporre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innanzitutto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che</a:t>
            </a:r>
            <a:r>
              <a:rPr lang="en-US" sz="1600" dirty="0">
                <a:solidFill>
                  <a:srgbClr val="FFFFFF"/>
                </a:solidFill>
              </a:rPr>
              <a:t> il </a:t>
            </a:r>
            <a:r>
              <a:rPr lang="en-US" sz="1600" dirty="0" err="1">
                <a:solidFill>
                  <a:srgbClr val="FFFFFF"/>
                </a:solidFill>
              </a:rPr>
              <a:t>magnete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rientri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nella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traiettoria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600" dirty="0" err="1">
                <a:solidFill>
                  <a:srgbClr val="FFFFFF"/>
                </a:solidFill>
              </a:rPr>
              <a:t>Dopodiché</a:t>
            </a:r>
            <a:r>
              <a:rPr lang="en-US" sz="1600" dirty="0">
                <a:solidFill>
                  <a:srgbClr val="FFFFFF"/>
                </a:solidFill>
              </a:rPr>
              <a:t>, se il </a:t>
            </a:r>
            <a:r>
              <a:rPr lang="en-US" sz="1600" dirty="0" err="1">
                <a:solidFill>
                  <a:srgbClr val="FFFFFF"/>
                </a:solidFill>
              </a:rPr>
              <a:t>magnete</a:t>
            </a:r>
            <a:r>
              <a:rPr lang="en-US" sz="1600" dirty="0">
                <a:solidFill>
                  <a:srgbClr val="FFFFFF"/>
                </a:solidFill>
              </a:rPr>
              <a:t> è </a:t>
            </a:r>
            <a:r>
              <a:rPr lang="en-US" sz="1600" dirty="0" err="1">
                <a:solidFill>
                  <a:srgbClr val="FFFFFF"/>
                </a:solidFill>
              </a:rPr>
              <a:t>già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nella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traiettoria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cerchiamo</a:t>
            </a:r>
            <a:r>
              <a:rPr lang="en-US" sz="1600" dirty="0">
                <a:solidFill>
                  <a:srgbClr val="FFFFFF"/>
                </a:solidFill>
              </a:rPr>
              <a:t> di </a:t>
            </a:r>
            <a:r>
              <a:rPr lang="en-US" sz="1600" dirty="0" err="1">
                <a:solidFill>
                  <a:srgbClr val="FFFFFF"/>
                </a:solidFill>
              </a:rPr>
              <a:t>farlo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avvicinare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all’asse</a:t>
            </a:r>
            <a:r>
              <a:rPr lang="en-US" sz="1600" dirty="0">
                <a:solidFill>
                  <a:srgbClr val="FFFFFF"/>
                </a:solidFill>
              </a:rPr>
              <a:t>. </a:t>
            </a:r>
            <a:r>
              <a:rPr lang="en-US" sz="1600" dirty="0" err="1">
                <a:solidFill>
                  <a:srgbClr val="FFFFFF"/>
                </a:solidFill>
              </a:rPr>
              <a:t>Questo</a:t>
            </a:r>
            <a:r>
              <a:rPr lang="en-US" sz="1600" dirty="0">
                <a:solidFill>
                  <a:srgbClr val="FFFFFF"/>
                </a:solidFill>
              </a:rPr>
              <a:t> è </a:t>
            </a:r>
            <a:r>
              <a:rPr lang="en-US" sz="1600" dirty="0" err="1">
                <a:solidFill>
                  <a:srgbClr val="FFFFFF"/>
                </a:solidFill>
              </a:rPr>
              <a:t>però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già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meno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necessario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(non </a:t>
            </a:r>
            <a:r>
              <a:rPr lang="en-US" sz="1600" dirty="0" err="1">
                <a:solidFill>
                  <a:srgbClr val="FFFFFF"/>
                </a:solidFill>
              </a:rPr>
              <a:t>dobbiamo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penalizzare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errori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derivanti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dalla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misurazione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46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4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1527244"/>
          </a:xfrm>
        </p:spPr>
        <p:txBody>
          <a:bodyPr>
            <a:normAutofit/>
          </a:bodyPr>
          <a:lstStyle/>
          <a:p>
            <a:r>
              <a:rPr lang="en-GB" sz="3200"/>
              <a:t>Funzione costo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pic>
        <p:nvPicPr>
          <p:cNvPr id="10" name="Picture 9" descr="A picture containing wall, indoor, tiled&#10;&#10;Description automatically generated">
            <a:extLst>
              <a:ext uri="{FF2B5EF4-FFF2-40B4-BE49-F238E27FC236}">
                <a16:creationId xmlns:a16="http://schemas.microsoft.com/office/drawing/2014/main" id="{0693A58C-7C86-4F64-9982-9DCEB164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97" y="667998"/>
            <a:ext cx="6500974" cy="268165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390" y="2607014"/>
            <a:ext cx="3654857" cy="3157903"/>
          </a:xfrm>
        </p:spPr>
        <p:txBody>
          <a:bodyPr anchor="t"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Per </a:t>
            </a:r>
            <a:r>
              <a:rPr lang="en-US" sz="1600" dirty="0" err="1">
                <a:solidFill>
                  <a:srgbClr val="FFFFFF"/>
                </a:solidFill>
              </a:rPr>
              <a:t>questo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distinguiamo</a:t>
            </a:r>
            <a:r>
              <a:rPr lang="en-US" sz="1600" dirty="0">
                <a:solidFill>
                  <a:srgbClr val="FFFFFF"/>
                </a:solidFill>
              </a:rPr>
              <a:t> due </a:t>
            </a:r>
            <a:r>
              <a:rPr lang="en-US" sz="1600" dirty="0" err="1">
                <a:solidFill>
                  <a:srgbClr val="FFFFFF"/>
                </a:solidFill>
              </a:rPr>
              <a:t>casi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600" dirty="0" err="1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&lt;= </a:t>
            </a:r>
            <a:r>
              <a:rPr lang="en-US" sz="1600" dirty="0" err="1">
                <a:solidFill>
                  <a:srgbClr val="FFFFFF"/>
                </a:solidFill>
              </a:rPr>
              <a:t>errMax</a:t>
            </a:r>
            <a:r>
              <a:rPr lang="en-US" sz="1600" dirty="0">
                <a:solidFill>
                  <a:srgbClr val="FFFFFF"/>
                </a:solidFill>
              </a:rPr>
              <a:t>: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La </a:t>
            </a:r>
            <a:r>
              <a:rPr lang="en-US" sz="1600" dirty="0" err="1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contribuisce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linearmente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alla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funzione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costo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2.    </a:t>
            </a:r>
            <a:r>
              <a:rPr lang="en-US" sz="1600" dirty="0" err="1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&gt; </a:t>
            </a:r>
            <a:r>
              <a:rPr lang="en-US" sz="1600" dirty="0" err="1">
                <a:solidFill>
                  <a:srgbClr val="FFFFFF"/>
                </a:solidFill>
              </a:rPr>
              <a:t>errMax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 La </a:t>
            </a:r>
            <a:r>
              <a:rPr lang="en-US" sz="1600" dirty="0" err="1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contribuisce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quadraticamente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alla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funzione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costo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F9182B2-8EE4-482E-8443-2E05A9CD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6" y="3613910"/>
            <a:ext cx="2227448" cy="257609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8014EE6-6ACB-49B9-9BC0-54F118868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90" r="5283" b="-90"/>
          <a:stretch/>
        </p:blipFill>
        <p:spPr>
          <a:xfrm>
            <a:off x="4341881" y="3616217"/>
            <a:ext cx="2319857" cy="25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6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1527244"/>
          </a:xfrm>
        </p:spPr>
        <p:txBody>
          <a:bodyPr>
            <a:normAutofit/>
          </a:bodyPr>
          <a:lstStyle/>
          <a:p>
            <a:r>
              <a:rPr lang="en-GB" sz="3200"/>
              <a:t>Funzione costo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F3B352B-8C68-4CCE-B2A9-348391EE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41" y="757325"/>
            <a:ext cx="4040321" cy="5329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390" y="2607014"/>
            <a:ext cx="3654857" cy="3157903"/>
          </a:xfrm>
        </p:spPr>
        <p:txBody>
          <a:bodyPr anchor="t"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Per </a:t>
            </a:r>
            <a:r>
              <a:rPr lang="en-US" sz="1600" dirty="0" err="1">
                <a:solidFill>
                  <a:srgbClr val="FFFFFF"/>
                </a:solidFill>
              </a:rPr>
              <a:t>questo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distinguiamo</a:t>
            </a:r>
            <a:r>
              <a:rPr lang="en-US" sz="1600" dirty="0">
                <a:solidFill>
                  <a:srgbClr val="FFFFFF"/>
                </a:solidFill>
              </a:rPr>
              <a:t> due </a:t>
            </a:r>
            <a:r>
              <a:rPr lang="en-US" sz="1600" dirty="0" err="1">
                <a:solidFill>
                  <a:srgbClr val="FFFFFF"/>
                </a:solidFill>
              </a:rPr>
              <a:t>casi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600" dirty="0" err="1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&lt;= </a:t>
            </a:r>
            <a:r>
              <a:rPr lang="en-US" sz="1600" dirty="0" err="1">
                <a:solidFill>
                  <a:srgbClr val="FFFFFF"/>
                </a:solidFill>
              </a:rPr>
              <a:t>errMax</a:t>
            </a:r>
            <a:r>
              <a:rPr lang="en-US" sz="1600" dirty="0">
                <a:solidFill>
                  <a:srgbClr val="FFFFFF"/>
                </a:solidFill>
              </a:rPr>
              <a:t>: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La </a:t>
            </a:r>
            <a:r>
              <a:rPr lang="en-US" sz="1600" dirty="0" err="1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contribuisce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linearmente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alla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funzione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costo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2.    </a:t>
            </a:r>
            <a:r>
              <a:rPr lang="en-US" sz="1600" dirty="0" err="1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&gt; </a:t>
            </a:r>
            <a:r>
              <a:rPr lang="en-US" sz="1600" dirty="0" err="1">
                <a:solidFill>
                  <a:srgbClr val="FFFFFF"/>
                </a:solidFill>
              </a:rPr>
              <a:t>errMax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 La </a:t>
            </a:r>
            <a:r>
              <a:rPr lang="en-US" sz="1600" dirty="0" err="1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contribuisce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quadraticamente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alla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funzione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costo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C6885-270F-4AF6-A044-51E64AFF39C7}"/>
              </a:ext>
            </a:extLst>
          </p:cNvPr>
          <p:cNvSpPr txBox="1"/>
          <p:nvPr/>
        </p:nvSpPr>
        <p:spPr>
          <a:xfrm>
            <a:off x="926091" y="3755078"/>
            <a:ext cx="23374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>
                <a:highlight>
                  <a:srgbClr val="C0C0C0"/>
                </a:highlight>
              </a:rPr>
              <a:t>Nota: è </a:t>
            </a:r>
            <a:r>
              <a:rPr lang="en-GB" sz="2200" b="1" dirty="0" err="1">
                <a:highlight>
                  <a:srgbClr val="C0C0C0"/>
                </a:highlight>
              </a:rPr>
              <a:t>derivabile</a:t>
            </a:r>
            <a:endParaRPr lang="it-IT" sz="2200" b="1" dirty="0">
              <a:highlight>
                <a:srgbClr val="C0C0C0"/>
              </a:highlight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843B24-2C9E-48EB-BEB3-0D71F8C55349}"/>
              </a:ext>
            </a:extLst>
          </p:cNvPr>
          <p:cNvSpPr/>
          <p:nvPr/>
        </p:nvSpPr>
        <p:spPr>
          <a:xfrm rot="2133403">
            <a:off x="2812501" y="4364256"/>
            <a:ext cx="658932" cy="1426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F1BE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1_brutto_Trim">
            <a:hlinkClick r:id="" action="ppaction://media"/>
            <a:extLst>
              <a:ext uri="{FF2B5EF4-FFF2-40B4-BE49-F238E27FC236}">
                <a16:creationId xmlns:a16="http://schemas.microsoft.com/office/drawing/2014/main" id="{50447814-B7BC-47BC-ACBB-CCCA79F3CC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927" y="804334"/>
            <a:ext cx="9332146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5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1527244"/>
          </a:xfrm>
        </p:spPr>
        <p:txBody>
          <a:bodyPr>
            <a:normAutofit/>
          </a:bodyPr>
          <a:lstStyle/>
          <a:p>
            <a:r>
              <a:rPr lang="en-GB" sz="3200"/>
              <a:t>Funzione costo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390" y="2607014"/>
            <a:ext cx="3654857" cy="3157903"/>
          </a:xfrm>
        </p:spPr>
        <p:txBody>
          <a:bodyPr anchor="t"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Per </a:t>
            </a:r>
            <a:r>
              <a:rPr lang="en-US" sz="1600">
                <a:solidFill>
                  <a:srgbClr val="FFFFFF"/>
                </a:solidFill>
              </a:rPr>
              <a:t>questo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distinguiamo</a:t>
            </a:r>
            <a:r>
              <a:rPr lang="en-US" sz="1600" dirty="0">
                <a:solidFill>
                  <a:srgbClr val="FFFFFF"/>
                </a:solidFill>
              </a:rPr>
              <a:t> due </a:t>
            </a:r>
            <a:r>
              <a:rPr lang="en-US" sz="1600">
                <a:solidFill>
                  <a:srgbClr val="FFFFFF"/>
                </a:solidFill>
              </a:rPr>
              <a:t>casi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600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&lt;= </a:t>
            </a:r>
            <a:r>
              <a:rPr lang="en-US" sz="1600">
                <a:solidFill>
                  <a:srgbClr val="FFFFFF"/>
                </a:solidFill>
              </a:rPr>
              <a:t>errMax</a:t>
            </a:r>
            <a:r>
              <a:rPr lang="en-US" sz="1600" dirty="0">
                <a:solidFill>
                  <a:srgbClr val="FFFFFF"/>
                </a:solidFill>
              </a:rPr>
              <a:t>: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La </a:t>
            </a:r>
            <a:r>
              <a:rPr lang="en-US" sz="1600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contribuisce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linearmente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alla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funzione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costo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2.    </a:t>
            </a:r>
            <a:r>
              <a:rPr lang="en-US" sz="1600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&gt; </a:t>
            </a:r>
            <a:r>
              <a:rPr lang="en-US" sz="1600">
                <a:solidFill>
                  <a:srgbClr val="FFFFFF"/>
                </a:solidFill>
              </a:rPr>
              <a:t>errMax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solidFill>
                  <a:srgbClr val="FFFFFF"/>
                </a:solidFill>
              </a:rPr>
              <a:t> La </a:t>
            </a:r>
            <a:r>
              <a:rPr lang="en-US" sz="1600">
                <a:solidFill>
                  <a:srgbClr val="FFFFFF"/>
                </a:solidFill>
              </a:rPr>
              <a:t>distanza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contribuisce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quadraticamente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alla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funzione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costo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A4927B9B-E1A8-4099-81C6-A6D35FC5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41" y="1634836"/>
            <a:ext cx="4040321" cy="4451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C6885-270F-4AF6-A044-51E64AFF39C7}"/>
              </a:ext>
            </a:extLst>
          </p:cNvPr>
          <p:cNvSpPr txBox="1"/>
          <p:nvPr/>
        </p:nvSpPr>
        <p:spPr>
          <a:xfrm>
            <a:off x="926091" y="3755078"/>
            <a:ext cx="23374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200" b="1" dirty="0">
                <a:highlight>
                  <a:srgbClr val="C0C0C0"/>
                </a:highlight>
              </a:rPr>
              <a:t>Nota: è </a:t>
            </a:r>
            <a:r>
              <a:rPr lang="en-GB" sz="2200" b="1" dirty="0" err="1">
                <a:highlight>
                  <a:srgbClr val="C0C0C0"/>
                </a:highlight>
              </a:rPr>
              <a:t>derivabile</a:t>
            </a:r>
            <a:endParaRPr lang="it-IT" sz="2200" b="1">
              <a:highlight>
                <a:srgbClr val="C0C0C0"/>
              </a:highlight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843B24-2C9E-48EB-BEB3-0D71F8C55349}"/>
              </a:ext>
            </a:extLst>
          </p:cNvPr>
          <p:cNvSpPr/>
          <p:nvPr/>
        </p:nvSpPr>
        <p:spPr>
          <a:xfrm rot="2133403">
            <a:off x="2812501" y="4364256"/>
            <a:ext cx="658932" cy="1426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F88A0-E8EE-493E-A6C1-69C006766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96" y="544398"/>
            <a:ext cx="4219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 err="1"/>
              <a:t>Problema</a:t>
            </a:r>
            <a:r>
              <a:rPr lang="en-GB" dirty="0"/>
              <a:t>: </a:t>
            </a:r>
            <a:r>
              <a:rPr lang="en-GB" dirty="0" err="1"/>
              <a:t>minimi</a:t>
            </a:r>
            <a:r>
              <a:rPr lang="en-GB" dirty="0"/>
              <a:t> </a:t>
            </a:r>
            <a:r>
              <a:rPr lang="en-GB" dirty="0" err="1"/>
              <a:t>locali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endParaRPr lang="en-US" sz="15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500" dirty="0">
                <a:solidFill>
                  <a:srgbClr val="FFFFFF"/>
                </a:solidFill>
              </a:rPr>
              <a:t>Il </a:t>
            </a:r>
            <a:r>
              <a:rPr lang="en-US" sz="1500" dirty="0" err="1">
                <a:solidFill>
                  <a:srgbClr val="FFFFFF"/>
                </a:solidFill>
              </a:rPr>
              <a:t>problema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principale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degli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algoritmi</a:t>
            </a:r>
            <a:r>
              <a:rPr lang="en-US" sz="1500" dirty="0">
                <a:solidFill>
                  <a:srgbClr val="FFFFFF"/>
                </a:solidFill>
              </a:rPr>
              <a:t> di </a:t>
            </a:r>
            <a:r>
              <a:rPr lang="en-US" sz="1500" dirty="0" err="1">
                <a:solidFill>
                  <a:srgbClr val="FFFFFF"/>
                </a:solidFill>
              </a:rPr>
              <a:t>minimizzazione</a:t>
            </a:r>
            <a:r>
              <a:rPr lang="en-US" sz="1500" dirty="0">
                <a:solidFill>
                  <a:srgbClr val="FFFFFF"/>
                </a:solidFill>
              </a:rPr>
              <a:t> è la </a:t>
            </a:r>
            <a:r>
              <a:rPr lang="en-US" sz="1500" dirty="0" err="1">
                <a:solidFill>
                  <a:srgbClr val="FFFFFF"/>
                </a:solidFill>
              </a:rPr>
              <a:t>presenza</a:t>
            </a:r>
            <a:r>
              <a:rPr lang="en-US" sz="1500" dirty="0">
                <a:solidFill>
                  <a:srgbClr val="FFFFFF"/>
                </a:solidFill>
              </a:rPr>
              <a:t> di </a:t>
            </a:r>
            <a:r>
              <a:rPr lang="en-US" sz="1500" dirty="0" err="1">
                <a:solidFill>
                  <a:srgbClr val="FFFFFF"/>
                </a:solidFill>
              </a:rPr>
              <a:t>minimi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locali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della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funzione</a:t>
            </a: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512EF79-C70C-4DA5-A847-D73FA0F93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415" y="759599"/>
            <a:ext cx="5655862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4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6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72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5486EA-2218-4EDB-B53A-75FE3AAD70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6" name="Picture 2" descr="Perché il gradiente è zero ma non è un punto ottimale? - Quora">
            <a:extLst>
              <a:ext uri="{FF2B5EF4-FFF2-40B4-BE49-F238E27FC236}">
                <a16:creationId xmlns:a16="http://schemas.microsoft.com/office/drawing/2014/main" id="{2EABB193-1A12-44F4-8BB9-5C36D540FD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011" y="458469"/>
            <a:ext cx="11237975" cy="592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971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5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2F9FDC-20B6-4DB5-88C9-0ACCB9C3A2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 descr="Gradient Descent — Intro and Implementation in python | by FAHAD ANWAR |  Analytics Vidhya | Medium">
            <a:extLst>
              <a:ext uri="{FF2B5EF4-FFF2-40B4-BE49-F238E27FC236}">
                <a16:creationId xmlns:a16="http://schemas.microsoft.com/office/drawing/2014/main" id="{99CC12DE-ACD4-423B-98E5-002BE53F2E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012" y="471489"/>
            <a:ext cx="11237976" cy="587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77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 err="1"/>
              <a:t>Risoluzione</a:t>
            </a:r>
            <a:r>
              <a:rPr lang="en-GB" dirty="0"/>
              <a:t> .1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1500" dirty="0">
                <a:solidFill>
                  <a:srgbClr val="FFFFFF"/>
                </a:solidFill>
              </a:rPr>
              <a:t>CONTINUITA’ DEI MOVIMENTI:</a:t>
            </a:r>
          </a:p>
          <a:p>
            <a:pPr>
              <a:buClr>
                <a:schemeClr val="bg1"/>
              </a:buClr>
            </a:pPr>
            <a:r>
              <a:rPr lang="en-US" sz="1500" dirty="0">
                <a:solidFill>
                  <a:srgbClr val="FFFFFF"/>
                </a:solidFill>
              </a:rPr>
              <a:t>Come </a:t>
            </a:r>
            <a:r>
              <a:rPr lang="en-US" sz="1500" dirty="0" err="1">
                <a:solidFill>
                  <a:srgbClr val="FFFFFF"/>
                </a:solidFill>
              </a:rPr>
              <a:t>posizione</a:t>
            </a:r>
            <a:r>
              <a:rPr lang="en-US" sz="1500" dirty="0">
                <a:solidFill>
                  <a:srgbClr val="FFFFFF"/>
                </a:solidFill>
              </a:rPr>
              <a:t> di </a:t>
            </a:r>
            <a:r>
              <a:rPr lang="en-US" sz="1500" dirty="0" err="1">
                <a:solidFill>
                  <a:srgbClr val="FFFFFF"/>
                </a:solidFill>
              </a:rPr>
              <a:t>partenza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dell’algoritmo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viene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utilizzata</a:t>
            </a:r>
            <a:r>
              <a:rPr lang="en-US" sz="1500" dirty="0">
                <a:solidFill>
                  <a:srgbClr val="FFFFFF"/>
                </a:solidFill>
              </a:rPr>
              <a:t> la </a:t>
            </a:r>
            <a:r>
              <a:rPr lang="en-US" sz="1500" dirty="0" err="1">
                <a:solidFill>
                  <a:srgbClr val="FFFFFF"/>
                </a:solidFill>
              </a:rPr>
              <a:t>posizione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precedente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500" dirty="0">
                <a:solidFill>
                  <a:srgbClr val="FFFFFF"/>
                </a:solidFill>
              </a:rPr>
              <a:t>La </a:t>
            </a:r>
            <a:r>
              <a:rPr lang="en-US" sz="1500" dirty="0" err="1">
                <a:solidFill>
                  <a:srgbClr val="FFFFFF"/>
                </a:solidFill>
              </a:rPr>
              <a:t>frequenza</a:t>
            </a:r>
            <a:r>
              <a:rPr lang="en-US" sz="1500" dirty="0">
                <a:solidFill>
                  <a:srgbClr val="FFFFFF"/>
                </a:solidFill>
              </a:rPr>
              <a:t> di </a:t>
            </a:r>
            <a:r>
              <a:rPr lang="en-US" sz="1500" dirty="0" err="1">
                <a:solidFill>
                  <a:srgbClr val="FFFFFF"/>
                </a:solidFill>
              </a:rPr>
              <a:t>rilevazione</a:t>
            </a:r>
            <a:r>
              <a:rPr lang="en-US" sz="1500" dirty="0">
                <a:solidFill>
                  <a:srgbClr val="FFFFFF"/>
                </a:solidFill>
              </a:rPr>
              <a:t> è </a:t>
            </a:r>
            <a:r>
              <a:rPr lang="en-US" sz="1500" dirty="0" err="1">
                <a:solidFill>
                  <a:srgbClr val="FFFFFF"/>
                </a:solidFill>
              </a:rPr>
              <a:t>infatti</a:t>
            </a:r>
            <a:r>
              <a:rPr lang="en-US" sz="1500" dirty="0">
                <a:solidFill>
                  <a:srgbClr val="FFFFFF"/>
                </a:solidFill>
              </a:rPr>
              <a:t> di circa 20Hz</a:t>
            </a:r>
          </a:p>
          <a:p>
            <a:pPr>
              <a:buClr>
                <a:schemeClr val="bg1"/>
              </a:buClr>
            </a:pPr>
            <a:r>
              <a:rPr lang="en-US" sz="1500" dirty="0">
                <a:solidFill>
                  <a:srgbClr val="FFFFFF"/>
                </a:solidFill>
              </a:rPr>
              <a:t>La </a:t>
            </a:r>
            <a:r>
              <a:rPr lang="en-US" sz="1500" dirty="0" err="1">
                <a:solidFill>
                  <a:srgbClr val="FFFFFF"/>
                </a:solidFill>
              </a:rPr>
              <a:t>differenza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tra</a:t>
            </a:r>
            <a:r>
              <a:rPr lang="en-US" sz="1500" dirty="0">
                <a:solidFill>
                  <a:srgbClr val="FFFFFF"/>
                </a:solidFill>
              </a:rPr>
              <a:t> una </a:t>
            </a:r>
            <a:r>
              <a:rPr lang="en-US" sz="1500" dirty="0" err="1">
                <a:solidFill>
                  <a:srgbClr val="FFFFFF"/>
                </a:solidFill>
              </a:rPr>
              <a:t>rilevazione</a:t>
            </a:r>
            <a:r>
              <a:rPr lang="en-US" sz="1500" dirty="0">
                <a:solidFill>
                  <a:srgbClr val="FFFFFF"/>
                </a:solidFill>
              </a:rPr>
              <a:t> e la </a:t>
            </a:r>
            <a:r>
              <a:rPr lang="en-US" sz="1500" dirty="0" err="1">
                <a:solidFill>
                  <a:srgbClr val="FFFFFF"/>
                </a:solidFill>
              </a:rPr>
              <a:t>successiva</a:t>
            </a:r>
            <a:r>
              <a:rPr lang="en-US" sz="1500" dirty="0">
                <a:solidFill>
                  <a:srgbClr val="FFFFFF"/>
                </a:solidFill>
              </a:rPr>
              <a:t> è </a:t>
            </a:r>
            <a:r>
              <a:rPr lang="en-US" sz="1500" dirty="0" err="1">
                <a:solidFill>
                  <a:srgbClr val="FFFFFF"/>
                </a:solidFill>
              </a:rPr>
              <a:t>dunque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limitata</a:t>
            </a:r>
            <a:endParaRPr lang="en-US" sz="15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512EF79-C70C-4DA5-A847-D73FA0F93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415" y="759599"/>
            <a:ext cx="5655862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6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 err="1"/>
              <a:t>Risoluzione</a:t>
            </a:r>
            <a:r>
              <a:rPr lang="en-GB" dirty="0"/>
              <a:t> .2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1700" dirty="0">
                <a:solidFill>
                  <a:srgbClr val="FFFFFF"/>
                </a:solidFill>
              </a:rPr>
              <a:t>ELIMINAZIONE RILEVAZIONI EVIDENTEMENTE ERRATE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700" dirty="0">
                <a:solidFill>
                  <a:srgbClr val="FFFFFF"/>
                </a:solidFill>
              </a:rPr>
              <a:t>Dato </a:t>
            </a:r>
            <a:r>
              <a:rPr lang="en-US" sz="1700" dirty="0" err="1">
                <a:solidFill>
                  <a:srgbClr val="FFFFFF"/>
                </a:solidFill>
              </a:rPr>
              <a:t>che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ogni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misurazione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si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basa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sulla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precedente</a:t>
            </a:r>
            <a:r>
              <a:rPr lang="en-US" sz="1700" dirty="0">
                <a:solidFill>
                  <a:srgbClr val="FFFFFF"/>
                </a:solidFill>
              </a:rPr>
              <a:t>, un </a:t>
            </a:r>
            <a:r>
              <a:rPr lang="en-US" sz="1700" dirty="0" err="1">
                <a:solidFill>
                  <a:srgbClr val="FFFFFF"/>
                </a:solidFill>
              </a:rPr>
              <a:t>errore</a:t>
            </a:r>
            <a:r>
              <a:rPr lang="en-US" sz="1700" dirty="0">
                <a:solidFill>
                  <a:srgbClr val="FFFFFF"/>
                </a:solidFill>
              </a:rPr>
              <a:t> in una </a:t>
            </a:r>
            <a:r>
              <a:rPr lang="en-US" sz="1700" dirty="0" err="1">
                <a:solidFill>
                  <a:srgbClr val="FFFFFF"/>
                </a:solidFill>
              </a:rPr>
              <a:t>misurazione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rischia</a:t>
            </a:r>
            <a:r>
              <a:rPr lang="en-US" sz="1700" dirty="0">
                <a:solidFill>
                  <a:srgbClr val="FFFFFF"/>
                </a:solidFill>
              </a:rPr>
              <a:t> di </a:t>
            </a:r>
            <a:r>
              <a:rPr lang="en-US" sz="1700" dirty="0" err="1">
                <a:solidFill>
                  <a:srgbClr val="FFFFFF"/>
                </a:solidFill>
              </a:rPr>
              <a:t>propagarsi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anche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nelle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misurazioni</a:t>
            </a:r>
            <a:r>
              <a:rPr lang="en-US" sz="1700" dirty="0">
                <a:solidFill>
                  <a:srgbClr val="FFFFFF"/>
                </a:solidFill>
              </a:rPr>
              <a:t> successive</a:t>
            </a:r>
          </a:p>
          <a:p>
            <a:pPr>
              <a:buClr>
                <a:schemeClr val="bg1"/>
              </a:buClr>
            </a:pPr>
            <a:r>
              <a:rPr lang="en-US" sz="1700" dirty="0" err="1">
                <a:solidFill>
                  <a:srgbClr val="FFFFFF"/>
                </a:solidFill>
              </a:rPr>
              <a:t>Vengono</a:t>
            </a:r>
            <a:r>
              <a:rPr lang="en-US" sz="1700" dirty="0">
                <a:solidFill>
                  <a:srgbClr val="FFFFFF"/>
                </a:solidFill>
              </a:rPr>
              <a:t> eliminate le </a:t>
            </a:r>
            <a:r>
              <a:rPr lang="en-US" sz="1700" dirty="0" err="1">
                <a:solidFill>
                  <a:srgbClr val="FFFFFF"/>
                </a:solidFill>
              </a:rPr>
              <a:t>misurazioni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che</a:t>
            </a:r>
            <a:r>
              <a:rPr lang="en-US" sz="1700" dirty="0">
                <a:solidFill>
                  <a:srgbClr val="FFFFFF"/>
                </a:solidFill>
              </a:rPr>
              <a:t>: 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Si </a:t>
            </a:r>
            <a:r>
              <a:rPr lang="en-US" sz="1700" dirty="0" err="1">
                <a:solidFill>
                  <a:srgbClr val="FFFFFF"/>
                </a:solidFill>
              </a:rPr>
              <a:t>discostano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troppo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dalla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precedente</a:t>
            </a:r>
            <a:endParaRPr lang="en-US" sz="17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700" dirty="0" err="1">
                <a:solidFill>
                  <a:srgbClr val="FFFFFF"/>
                </a:solidFill>
              </a:rPr>
              <a:t>Mostrano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magneti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esterni</a:t>
            </a:r>
            <a:r>
              <a:rPr lang="en-US" sz="1700" dirty="0">
                <a:solidFill>
                  <a:srgbClr val="FFFFFF"/>
                </a:solidFill>
              </a:rPr>
              <a:t> al mockup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700" dirty="0" err="1">
                <a:solidFill>
                  <a:srgbClr val="FFFFFF"/>
                </a:solidFill>
              </a:rPr>
              <a:t>Costo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eccessivamente</a:t>
            </a:r>
            <a:r>
              <a:rPr lang="en-US" sz="1700" dirty="0">
                <a:solidFill>
                  <a:srgbClr val="FFFFFF"/>
                </a:solidFill>
              </a:rPr>
              <a:t> alto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512EF79-C70C-4DA5-A847-D73FA0F93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415" y="759599"/>
            <a:ext cx="5655862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 err="1"/>
              <a:t>Risoluzione</a:t>
            </a:r>
            <a:r>
              <a:rPr lang="en-GB" dirty="0"/>
              <a:t> .3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1700" b="1" dirty="0">
                <a:solidFill>
                  <a:srgbClr val="FFFFFF"/>
                </a:solidFill>
              </a:rPr>
              <a:t>ALGORITMO “FMINCON” = FUNCTION MINIMUM CONSTRAINED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700" b="1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700" dirty="0" err="1">
                <a:solidFill>
                  <a:srgbClr val="FFFFFF"/>
                </a:solidFill>
              </a:rPr>
              <a:t>Questo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algoritmo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ignora</a:t>
            </a:r>
            <a:r>
              <a:rPr lang="en-US" sz="1700" dirty="0">
                <a:solidFill>
                  <a:srgbClr val="FFFFFF"/>
                </a:solidFill>
              </a:rPr>
              <a:t> tutti </a:t>
            </a:r>
            <a:r>
              <a:rPr lang="en-US" sz="1700" dirty="0" err="1">
                <a:solidFill>
                  <a:srgbClr val="FFFFFF"/>
                </a:solidFill>
              </a:rPr>
              <a:t>i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minimi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che</a:t>
            </a:r>
            <a:r>
              <a:rPr lang="en-US" sz="1700" dirty="0">
                <a:solidFill>
                  <a:srgbClr val="FFFFFF"/>
                </a:solidFill>
              </a:rPr>
              <a:t> non </a:t>
            </a:r>
            <a:r>
              <a:rPr lang="en-US" sz="1700" dirty="0" err="1">
                <a:solidFill>
                  <a:srgbClr val="FFFFFF"/>
                </a:solidFill>
              </a:rPr>
              <a:t>rispettano</a:t>
            </a:r>
            <a:r>
              <a:rPr lang="en-US" sz="1700" dirty="0">
                <a:solidFill>
                  <a:srgbClr val="FFFFFF"/>
                </a:solidFill>
              </a:rPr>
              <a:t> un </a:t>
            </a:r>
            <a:r>
              <a:rPr lang="en-US" sz="1700" dirty="0" err="1">
                <a:solidFill>
                  <a:srgbClr val="FFFFFF"/>
                </a:solidFill>
              </a:rPr>
              <a:t>determinato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vincolo</a:t>
            </a: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700" dirty="0" err="1">
                <a:solidFill>
                  <a:srgbClr val="FFFFFF"/>
                </a:solidFill>
              </a:rPr>
              <a:t>Vincolo</a:t>
            </a:r>
            <a:r>
              <a:rPr lang="en-US" sz="1700" dirty="0">
                <a:solidFill>
                  <a:srgbClr val="FFFFFF"/>
                </a:solidFill>
              </a:rPr>
              <a:t>: “</a:t>
            </a:r>
            <a:r>
              <a:rPr lang="en-US" sz="1700" dirty="0" err="1">
                <a:solidFill>
                  <a:srgbClr val="FFFFFF"/>
                </a:solidFill>
              </a:rPr>
              <a:t>magneti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all’interno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delle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traiettorie</a:t>
            </a:r>
            <a:r>
              <a:rPr lang="en-US" sz="1700" dirty="0">
                <a:solidFill>
                  <a:srgbClr val="FFFFFF"/>
                </a:solidFill>
              </a:rPr>
              <a:t>”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512EF79-C70C-4DA5-A847-D73FA0F93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415" y="759599"/>
            <a:ext cx="5655862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6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 err="1"/>
              <a:t>Risoluzione</a:t>
            </a:r>
            <a:r>
              <a:rPr lang="en-GB" dirty="0"/>
              <a:t> .3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1700" b="1" dirty="0">
                <a:solidFill>
                  <a:srgbClr val="FFFFFF"/>
                </a:solidFill>
              </a:rPr>
              <a:t>ALGORITMO “FMINCON” = FUNCTION MINIMUM CONSTRAINED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700" b="1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700" dirty="0" err="1">
                <a:solidFill>
                  <a:srgbClr val="FFFFFF"/>
                </a:solidFill>
              </a:rPr>
              <a:t>Questo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algoritmo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ignora</a:t>
            </a:r>
            <a:r>
              <a:rPr lang="en-US" sz="1700" dirty="0">
                <a:solidFill>
                  <a:srgbClr val="FFFFFF"/>
                </a:solidFill>
              </a:rPr>
              <a:t> tutti </a:t>
            </a:r>
            <a:r>
              <a:rPr lang="en-US" sz="1700" dirty="0" err="1">
                <a:solidFill>
                  <a:srgbClr val="FFFFFF"/>
                </a:solidFill>
              </a:rPr>
              <a:t>i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minimi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che</a:t>
            </a:r>
            <a:r>
              <a:rPr lang="en-US" sz="1700" dirty="0">
                <a:solidFill>
                  <a:srgbClr val="FFFFFF"/>
                </a:solidFill>
              </a:rPr>
              <a:t> non </a:t>
            </a:r>
            <a:r>
              <a:rPr lang="en-US" sz="1700" dirty="0" err="1">
                <a:solidFill>
                  <a:srgbClr val="FFFFFF"/>
                </a:solidFill>
              </a:rPr>
              <a:t>rispettano</a:t>
            </a:r>
            <a:r>
              <a:rPr lang="en-US" sz="1700" dirty="0">
                <a:solidFill>
                  <a:srgbClr val="FFFFFF"/>
                </a:solidFill>
              </a:rPr>
              <a:t> un </a:t>
            </a:r>
            <a:r>
              <a:rPr lang="en-US" sz="1700" dirty="0" err="1">
                <a:solidFill>
                  <a:srgbClr val="FFFFFF"/>
                </a:solidFill>
              </a:rPr>
              <a:t>determinato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vincolo</a:t>
            </a: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700" dirty="0" err="1">
                <a:solidFill>
                  <a:srgbClr val="FFFFFF"/>
                </a:solidFill>
              </a:rPr>
              <a:t>Vincolo</a:t>
            </a:r>
            <a:r>
              <a:rPr lang="en-US" sz="1700" dirty="0">
                <a:solidFill>
                  <a:srgbClr val="FFFFFF"/>
                </a:solidFill>
              </a:rPr>
              <a:t>: “</a:t>
            </a:r>
            <a:r>
              <a:rPr lang="en-US" sz="1700" dirty="0" err="1">
                <a:solidFill>
                  <a:srgbClr val="FFFFFF"/>
                </a:solidFill>
              </a:rPr>
              <a:t>magneti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all’interno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delle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traiettorie</a:t>
            </a:r>
            <a:r>
              <a:rPr lang="en-US" sz="1700" dirty="0">
                <a:solidFill>
                  <a:srgbClr val="FFFFFF"/>
                </a:solidFill>
              </a:rPr>
              <a:t>”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512EF79-C70C-4DA5-A847-D73FA0F93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550" y="1538970"/>
            <a:ext cx="4837592" cy="4559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69128-236A-4FE5-90F7-B01F2D6C6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72254"/>
            <a:ext cx="4196855" cy="25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2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3F57AF-2663-4C01-9BBA-8E88881091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550146" y="871957"/>
            <a:ext cx="9091707" cy="5114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0304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7A5A-BC3D-46CE-AB88-A05F54E7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GB" sz="2400" dirty="0"/>
              <a:t>5. </a:t>
            </a:r>
            <a:r>
              <a:rPr lang="en-GB" sz="2400" dirty="0" err="1"/>
              <a:t>Eliminazione</a:t>
            </a:r>
            <a:r>
              <a:rPr lang="en-GB" sz="2400" dirty="0"/>
              <a:t> </a:t>
            </a:r>
            <a:r>
              <a:rPr lang="en-GB" sz="2400" dirty="0" err="1"/>
              <a:t>rumori</a:t>
            </a:r>
            <a:r>
              <a:rPr lang="en-GB" sz="2400" dirty="0"/>
              <a:t> di </a:t>
            </a:r>
            <a:r>
              <a:rPr lang="en-GB" sz="2400" dirty="0" err="1"/>
              <a:t>misurazione</a:t>
            </a:r>
            <a:endParaRPr lang="en-GB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DF9A-1C00-499B-BBF0-F4E60E1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F"/>
                </a:solidFill>
              </a:rPr>
              <a:t>Media mobile sui </a:t>
            </a:r>
            <a:r>
              <a:rPr lang="en-US" sz="1600" dirty="0" err="1">
                <a:solidFill>
                  <a:srgbClr val="FFFFFF"/>
                </a:solidFill>
              </a:rPr>
              <a:t>valori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ottenuti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600" dirty="0" err="1">
                <a:solidFill>
                  <a:srgbClr val="FFFFFF"/>
                </a:solidFill>
              </a:rPr>
              <a:t>Questo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permette</a:t>
            </a:r>
            <a:r>
              <a:rPr lang="en-US" sz="1600" dirty="0">
                <a:solidFill>
                  <a:srgbClr val="FFFFFF"/>
                </a:solidFill>
              </a:rPr>
              <a:t> di </a:t>
            </a:r>
            <a:r>
              <a:rPr lang="en-US" sz="1600" dirty="0" err="1">
                <a:solidFill>
                  <a:srgbClr val="FFFFFF"/>
                </a:solidFill>
              </a:rPr>
              <a:t>eliminare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rumori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delle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misurazioni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F0C58-D2BF-40A5-AE70-E0DC75310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3" t="12096" r="7295" b="62749"/>
          <a:stretch/>
        </p:blipFill>
        <p:spPr>
          <a:xfrm>
            <a:off x="3802452" y="1310325"/>
            <a:ext cx="7717102" cy="1338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B3E75-9BDF-4081-893E-C6509F96B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6" t="11821" r="7603" b="63054"/>
          <a:stretch/>
        </p:blipFill>
        <p:spPr>
          <a:xfrm>
            <a:off x="3802452" y="3678539"/>
            <a:ext cx="7717102" cy="13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2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0BB83-6DBC-4051-92F0-EC08A9E8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GB" sz="2400" dirty="0" err="1"/>
              <a:t>Disturbi</a:t>
            </a:r>
            <a:r>
              <a:rPr lang="en-GB" sz="2400" dirty="0"/>
              <a:t> </a:t>
            </a:r>
            <a:r>
              <a:rPr lang="en-GB" sz="2400" dirty="0" err="1"/>
              <a:t>meccanici</a:t>
            </a:r>
            <a:endParaRPr lang="it-IT" sz="24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8AF96AA-62D1-4EE6-9CE5-2DC46860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Se </a:t>
            </a:r>
            <a:r>
              <a:rPr lang="en-US" sz="1600" dirty="0" err="1">
                <a:solidFill>
                  <a:srgbClr val="FFFFFF"/>
                </a:solidFill>
              </a:rPr>
              <a:t>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sensori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muovono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alla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protesi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sembra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magneti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stiano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muovendo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2" name="screen-capture_Trim">
            <a:hlinkClick r:id="" action="ppaction://media"/>
            <a:extLst>
              <a:ext uri="{FF2B5EF4-FFF2-40B4-BE49-F238E27FC236}">
                <a16:creationId xmlns:a16="http://schemas.microsoft.com/office/drawing/2014/main" id="{89A25FDA-EC6D-4AA6-A9C1-D22EAE846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3065" t="8100" r="22296"/>
          <a:stretch/>
        </p:blipFill>
        <p:spPr>
          <a:xfrm>
            <a:off x="4980986" y="748145"/>
            <a:ext cx="5649260" cy="534474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5597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D978B5EB-2B42-4681-9BBB-B9D4188D7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9114" b="9091"/>
          <a:stretch/>
        </p:blipFill>
        <p:spPr>
          <a:xfrm>
            <a:off x="-1" y="0"/>
            <a:ext cx="12188932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B4B8D-89AE-4C42-8963-B229467CB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7" y="1653703"/>
            <a:ext cx="3361953" cy="2470488"/>
          </a:xfrm>
        </p:spPr>
        <p:txBody>
          <a:bodyPr>
            <a:normAutofit/>
          </a:bodyPr>
          <a:lstStyle/>
          <a:p>
            <a:r>
              <a:rPr lang="en-GB" sz="4400" dirty="0" err="1">
                <a:solidFill>
                  <a:schemeClr val="tx1"/>
                </a:solidFill>
              </a:rPr>
              <a:t>Risultati</a:t>
            </a:r>
            <a:endParaRPr lang="en-GB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4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_risultato_finale" descr="Char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D62A6AAC-9C24-4979-AEF1-D52329BEC0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820" y="771434"/>
            <a:ext cx="9372361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6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5FAC35BA-AD26-42D2-B9F9-F32C178D6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A607A6D7-90DD-4A33-A43B-620B92660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79" y="868680"/>
            <a:ext cx="3947418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Traslazioni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lungo</a:t>
            </a:r>
            <a:r>
              <a:rPr lang="en-US" b="1" dirty="0">
                <a:solidFill>
                  <a:schemeClr val="tx1"/>
                </a:solidFill>
              </a:rPr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3965482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C3A130D5-977B-4B95-8EAC-F8E0B9DBC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6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B32A5-45F5-48A8-8BA9-F01CFABAF8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A607A6D7-90DD-4A33-A43B-620B92660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72" y="868680"/>
            <a:ext cx="73152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Rotazioni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attorno</a:t>
            </a:r>
            <a:r>
              <a:rPr lang="en-US" b="1" dirty="0">
                <a:solidFill>
                  <a:schemeClr val="tx1"/>
                </a:solidFill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117541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C736-B9B6-433E-B4C7-CE5901F5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D5D12-BBD1-4BDC-B4F8-6069FB2F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9CCD0-4ECA-4165-9EDE-B18B4546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73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75DF6-1A12-4EBF-97B5-F8F395492C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A607A6D7-90DD-4A33-A43B-620B92660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15" y="868680"/>
            <a:ext cx="3947418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Rotazioni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attorno</a:t>
            </a:r>
            <a:r>
              <a:rPr lang="en-US" b="1" dirty="0">
                <a:solidFill>
                  <a:schemeClr val="tx1"/>
                </a:solidFill>
              </a:rPr>
              <a:t> a z</a:t>
            </a:r>
          </a:p>
        </p:txBody>
      </p:sp>
    </p:spTree>
    <p:extLst>
      <p:ext uri="{BB962C8B-B14F-4D97-AF65-F5344CB8AC3E}">
        <p14:creationId xmlns:p14="http://schemas.microsoft.com/office/powerpoint/2010/main" val="366871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489BE3-F4EA-439F-BAC5-AF4ACBC5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8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9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50A1F-FE3C-4ECD-9A37-8803C2D6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A607A6D7-90DD-4A33-A43B-620B92660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33" y="868680"/>
            <a:ext cx="73152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Disturbi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combinati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296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8A4CE-19CF-4FF9-8BCC-560CE942A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86BB5-FA07-4D27-98F3-8A82D913A3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59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29383-172B-4637-9033-C1B8869C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 err="1"/>
              <a:t>Approccio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soluzione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E83BA2-E1DE-41FA-A0F9-D55C95F44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Ogni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magnete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muove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lungo</a:t>
            </a:r>
            <a:r>
              <a:rPr lang="en-US" dirty="0">
                <a:solidFill>
                  <a:srgbClr val="FFFFFF"/>
                </a:solidFill>
              </a:rPr>
              <a:t> una </a:t>
            </a:r>
            <a:r>
              <a:rPr lang="en-US" dirty="0" err="1">
                <a:solidFill>
                  <a:srgbClr val="FFFFFF"/>
                </a:solidFill>
              </a:rPr>
              <a:t>traiettoria</a:t>
            </a:r>
            <a:endParaRPr lang="en-US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Se </a:t>
            </a:r>
            <a:r>
              <a:rPr lang="en-US" dirty="0" err="1">
                <a:solidFill>
                  <a:srgbClr val="FFFFFF"/>
                </a:solidFill>
              </a:rPr>
              <a:t>almeno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magnete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trova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fuori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dalla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traiettoria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allora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c’è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stato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disturbo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meccanico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2FAFEE-E7D7-4866-94DE-61B6E6959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8" t="21036" r="35087" b="20138"/>
          <a:stretch/>
        </p:blipFill>
        <p:spPr>
          <a:xfrm>
            <a:off x="5137463" y="1519941"/>
            <a:ext cx="6193767" cy="380996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7E1DBF5-D075-402D-8A74-16DE4D85F9F4}"/>
              </a:ext>
            </a:extLst>
          </p:cNvPr>
          <p:cNvSpPr/>
          <p:nvPr/>
        </p:nvSpPr>
        <p:spPr>
          <a:xfrm rot="14026702">
            <a:off x="9813048" y="2584128"/>
            <a:ext cx="352058" cy="90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026DF3-7EE1-46B8-9A95-9496405F39D9}"/>
              </a:ext>
            </a:extLst>
          </p:cNvPr>
          <p:cNvSpPr/>
          <p:nvPr/>
        </p:nvSpPr>
        <p:spPr>
          <a:xfrm rot="14026702">
            <a:off x="9317748" y="3583352"/>
            <a:ext cx="352058" cy="90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B8AB0B-783E-4657-A5F2-47C831575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8" t="21036" r="59941" b="20138"/>
          <a:stretch/>
        </p:blipFill>
        <p:spPr>
          <a:xfrm>
            <a:off x="5137462" y="1519941"/>
            <a:ext cx="3222767" cy="380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Sfondo con polvere di colore blu e arancione">
            <a:extLst>
              <a:ext uri="{FF2B5EF4-FFF2-40B4-BE49-F238E27FC236}">
                <a16:creationId xmlns:a16="http://schemas.microsoft.com/office/drawing/2014/main" id="{0B1F899C-4E95-491B-AB33-A97214C6D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511" r="9092" b="2186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EDC2E-B6CC-4A9A-9BDF-479DA52B7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GB" sz="5000"/>
              <a:t>Grazie</a:t>
            </a:r>
            <a:r>
              <a:rPr lang="en-GB" sz="5000" dirty="0"/>
              <a:t> per </a:t>
            </a:r>
            <a:r>
              <a:rPr lang="en-GB" sz="5000"/>
              <a:t>l’attenzione</a:t>
            </a:r>
            <a:endParaRPr lang="en-GB" sz="5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3915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29383-172B-4637-9033-C1B8869C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 err="1"/>
              <a:t>Approccio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soluzione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E83BA2-E1DE-41FA-A0F9-D55C95F44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L’algoritmo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cerca</a:t>
            </a:r>
            <a:r>
              <a:rPr lang="en-US" dirty="0">
                <a:solidFill>
                  <a:srgbClr val="FFFFFF"/>
                </a:solidFill>
              </a:rPr>
              <a:t> una </a:t>
            </a:r>
            <a:r>
              <a:rPr lang="en-US" dirty="0" err="1">
                <a:solidFill>
                  <a:srgbClr val="FFFFFF"/>
                </a:solidFill>
              </a:rPr>
              <a:t>rototraslazione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magneti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che</a:t>
            </a:r>
            <a:r>
              <a:rPr lang="en-US" dirty="0">
                <a:solidFill>
                  <a:srgbClr val="FFFFFF"/>
                </a:solidFill>
              </a:rPr>
              <a:t> li </a:t>
            </a:r>
            <a:r>
              <a:rPr lang="en-US" dirty="0" err="1">
                <a:solidFill>
                  <a:srgbClr val="FFFFFF"/>
                </a:solidFill>
              </a:rPr>
              <a:t>riporti</a:t>
            </a:r>
            <a:r>
              <a:rPr lang="en-US" dirty="0">
                <a:solidFill>
                  <a:srgbClr val="FFFFFF"/>
                </a:solidFill>
              </a:rPr>
              <a:t> tutti </a:t>
            </a:r>
            <a:r>
              <a:rPr lang="en-US" dirty="0" err="1">
                <a:solidFill>
                  <a:srgbClr val="FFFFFF"/>
                </a:solidFill>
              </a:rPr>
              <a:t>all’interno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della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loro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traiettoria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Essendo</a:t>
            </a:r>
            <a:r>
              <a:rPr lang="en-US" dirty="0">
                <a:solidFill>
                  <a:srgbClr val="FFFFFF"/>
                </a:solidFill>
              </a:rPr>
              <a:t> le </a:t>
            </a:r>
            <a:r>
              <a:rPr lang="en-US" dirty="0" err="1">
                <a:solidFill>
                  <a:srgbClr val="FFFFFF"/>
                </a:solidFill>
              </a:rPr>
              <a:t>traiettorie</a:t>
            </a:r>
            <a:r>
              <a:rPr lang="en-US" dirty="0">
                <a:solidFill>
                  <a:srgbClr val="FFFFFF"/>
                </a:solidFill>
              </a:rPr>
              <a:t> non </a:t>
            </a:r>
            <a:r>
              <a:rPr lang="en-US" dirty="0" err="1">
                <a:solidFill>
                  <a:srgbClr val="FFFFFF"/>
                </a:solidFill>
              </a:rPr>
              <a:t>parallele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loro</a:t>
            </a:r>
            <a:r>
              <a:rPr lang="en-US" dirty="0">
                <a:solidFill>
                  <a:srgbClr val="FFFFFF"/>
                </a:solidFill>
              </a:rPr>
              <a:t>, la </a:t>
            </a:r>
            <a:r>
              <a:rPr lang="en-US" dirty="0" err="1">
                <a:solidFill>
                  <a:srgbClr val="FFFFFF"/>
                </a:solidFill>
              </a:rPr>
              <a:t>soluzione</a:t>
            </a:r>
            <a:r>
              <a:rPr lang="en-US" dirty="0">
                <a:solidFill>
                  <a:srgbClr val="FFFFFF"/>
                </a:solidFill>
              </a:rPr>
              <a:t> è (salvo </a:t>
            </a:r>
            <a:r>
              <a:rPr lang="en-US" dirty="0" err="1">
                <a:solidFill>
                  <a:srgbClr val="FFFFFF"/>
                </a:solidFill>
              </a:rPr>
              <a:t>rari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casi</a:t>
            </a:r>
            <a:r>
              <a:rPr lang="en-US" dirty="0">
                <a:solidFill>
                  <a:srgbClr val="FFFFFF"/>
                </a:solidFill>
              </a:rPr>
              <a:t>… ) unica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2FAFEE-E7D7-4866-94DE-61B6E6959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8" t="21036" r="35087" b="20138"/>
          <a:stretch/>
        </p:blipFill>
        <p:spPr>
          <a:xfrm>
            <a:off x="5137463" y="1447220"/>
            <a:ext cx="6193767" cy="3955408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7E1DBF5-D075-402D-8A74-16DE4D85F9F4}"/>
              </a:ext>
            </a:extLst>
          </p:cNvPr>
          <p:cNvSpPr/>
          <p:nvPr/>
        </p:nvSpPr>
        <p:spPr>
          <a:xfrm rot="3267457">
            <a:off x="9762250" y="2503541"/>
            <a:ext cx="352058" cy="90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026DF3-7EE1-46B8-9A95-9496405F39D9}"/>
              </a:ext>
            </a:extLst>
          </p:cNvPr>
          <p:cNvSpPr/>
          <p:nvPr/>
        </p:nvSpPr>
        <p:spPr>
          <a:xfrm rot="3499716">
            <a:off x="9317748" y="3583352"/>
            <a:ext cx="352058" cy="90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90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5015A9-E2B6-4F95-B252-AF58BE040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7" r="16529" b="3634"/>
          <a:stretch/>
        </p:blipFill>
        <p:spPr>
          <a:xfrm>
            <a:off x="-1" y="-611109"/>
            <a:ext cx="12191979" cy="746910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B4B8D-89AE-4C42-8963-B229467CB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7" y="1653703"/>
            <a:ext cx="3361953" cy="2470488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tx1"/>
                </a:solidFill>
              </a:rPr>
              <a:t>Fase di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401CD-FDBA-40F3-9767-761524F3F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24" y="4260714"/>
            <a:ext cx="3331786" cy="1032093"/>
          </a:xfrm>
        </p:spPr>
        <p:txBody>
          <a:bodyPr>
            <a:normAutofit/>
          </a:bodyPr>
          <a:lstStyle/>
          <a:p>
            <a:r>
              <a:rPr lang="en-GB" sz="2000">
                <a:solidFill>
                  <a:schemeClr val="tx1"/>
                </a:solidFill>
              </a:rPr>
              <a:t>Ottenimento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>
                <a:solidFill>
                  <a:schemeClr val="tx1"/>
                </a:solidFill>
              </a:rPr>
              <a:t>traiettorie</a:t>
            </a:r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69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D272A08-4665-47F3-BEDF-000C148F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 err="1"/>
              <a:t>Ottenimento</a:t>
            </a:r>
            <a:r>
              <a:rPr lang="en-GB" dirty="0"/>
              <a:t> </a:t>
            </a:r>
            <a:r>
              <a:rPr lang="en-GB" dirty="0" err="1"/>
              <a:t>traiettorie</a:t>
            </a:r>
            <a:endParaRPr lang="en-GB" dirty="0"/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60A1AB75-5AEB-464F-BDAA-9780F5075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Il </a:t>
            </a:r>
            <a:r>
              <a:rPr lang="en-US" dirty="0" err="1">
                <a:solidFill>
                  <a:srgbClr val="FFFFFF"/>
                </a:solidFill>
              </a:rPr>
              <a:t>programma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deve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sapere</a:t>
            </a:r>
            <a:r>
              <a:rPr lang="en-US" dirty="0">
                <a:solidFill>
                  <a:srgbClr val="FFFFFF"/>
                </a:solidFill>
              </a:rPr>
              <a:t> dove </a:t>
            </a:r>
            <a:r>
              <a:rPr lang="en-US" dirty="0" err="1">
                <a:solidFill>
                  <a:srgbClr val="FFFFFF"/>
                </a:solidFill>
              </a:rPr>
              <a:t>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trovano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magneti</a:t>
            </a:r>
            <a:r>
              <a:rPr lang="en-US" dirty="0">
                <a:solidFill>
                  <a:srgbClr val="FFFFFF"/>
                </a:solidFill>
              </a:rPr>
              <a:t> in </a:t>
            </a:r>
            <a:r>
              <a:rPr lang="en-US" dirty="0" err="1">
                <a:solidFill>
                  <a:srgbClr val="FFFFFF"/>
                </a:solidFill>
              </a:rPr>
              <a:t>situazioni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normali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Vengono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fatti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muovere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magneti</a:t>
            </a:r>
            <a:r>
              <a:rPr lang="en-US" dirty="0">
                <a:solidFill>
                  <a:srgbClr val="FFFFFF"/>
                </a:solidFill>
              </a:rPr>
              <a:t> senza </a:t>
            </a:r>
            <a:r>
              <a:rPr lang="en-US" dirty="0" err="1">
                <a:solidFill>
                  <a:srgbClr val="FFFFFF"/>
                </a:solidFill>
              </a:rPr>
              <a:t>muovere</a:t>
            </a:r>
            <a:r>
              <a:rPr lang="en-US" dirty="0">
                <a:solidFill>
                  <a:srgbClr val="FFFFFF"/>
                </a:solidFill>
              </a:rPr>
              <a:t> il mockup e </a:t>
            </a:r>
            <a:r>
              <a:rPr lang="en-US" dirty="0" err="1">
                <a:solidFill>
                  <a:srgbClr val="FFFFFF"/>
                </a:solidFill>
              </a:rPr>
              <a:t>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registrano</a:t>
            </a:r>
            <a:r>
              <a:rPr lang="en-US" dirty="0">
                <a:solidFill>
                  <a:srgbClr val="FFFFFF"/>
                </a:solidFill>
              </a:rPr>
              <a:t> le </a:t>
            </a:r>
            <a:r>
              <a:rPr lang="en-US" dirty="0" err="1">
                <a:solidFill>
                  <a:srgbClr val="FFFFFF"/>
                </a:solidFill>
              </a:rPr>
              <a:t>posizioni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Figure 2 2021-04-11 11-23-37">
            <a:hlinkClick r:id="" action="ppaction://media"/>
            <a:extLst>
              <a:ext uri="{FF2B5EF4-FFF2-40B4-BE49-F238E27FC236}">
                <a16:creationId xmlns:a16="http://schemas.microsoft.com/office/drawing/2014/main" id="{97EA49D0-5E24-44D7-B86B-501EC6B6B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7463" y="792573"/>
            <a:ext cx="6193767" cy="52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2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1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H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D272A08-4665-47F3-BEDF-000C148F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livello</a:t>
            </a:r>
            <a:r>
              <a:rPr lang="en-US" dirty="0"/>
              <a:t> </a:t>
            </a:r>
            <a:r>
              <a:rPr lang="en-US" dirty="0" err="1"/>
              <a:t>pratico</a:t>
            </a:r>
            <a:endParaRPr lang="en-US" dirty="0"/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60A1AB75-5AEB-464F-BDAA-9780F5075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 </a:t>
            </a:r>
            <a:r>
              <a:rPr lang="en-US" dirty="0" err="1">
                <a:solidFill>
                  <a:srgbClr val="FFFFFF"/>
                </a:solidFill>
              </a:rPr>
              <a:t>chiede</a:t>
            </a:r>
            <a:r>
              <a:rPr lang="en-US" dirty="0">
                <a:solidFill>
                  <a:srgbClr val="FFFFFF"/>
                </a:solidFill>
              </a:rPr>
              <a:t> al </a:t>
            </a:r>
            <a:r>
              <a:rPr lang="en-US" dirty="0" err="1">
                <a:solidFill>
                  <a:srgbClr val="FFFFFF"/>
                </a:solidFill>
              </a:rPr>
              <a:t>paziente</a:t>
            </a:r>
            <a:r>
              <a:rPr lang="en-US" dirty="0">
                <a:solidFill>
                  <a:srgbClr val="FFFFFF"/>
                </a:solidFill>
              </a:rPr>
              <a:t> di </a:t>
            </a:r>
            <a:r>
              <a:rPr lang="en-US" dirty="0" err="1">
                <a:solidFill>
                  <a:srgbClr val="FFFFFF"/>
                </a:solidFill>
              </a:rPr>
              <a:t>contrarre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muscoli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registrano</a:t>
            </a:r>
            <a:r>
              <a:rPr lang="en-US" dirty="0">
                <a:solidFill>
                  <a:srgbClr val="FFFFFF"/>
                </a:solidFill>
              </a:rPr>
              <a:t> le </a:t>
            </a:r>
            <a:r>
              <a:rPr lang="en-US" dirty="0" err="1">
                <a:solidFill>
                  <a:srgbClr val="FFFFFF"/>
                </a:solidFill>
              </a:rPr>
              <a:t>posizioni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magneti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Si </a:t>
            </a:r>
            <a:r>
              <a:rPr lang="en-US" dirty="0" err="1">
                <a:solidFill>
                  <a:srgbClr val="FFFFFF"/>
                </a:solidFill>
              </a:rPr>
              <a:t>sta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attenti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che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protesi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nel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frattempo</a:t>
            </a:r>
            <a:r>
              <a:rPr lang="en-US" dirty="0">
                <a:solidFill>
                  <a:srgbClr val="FFFFFF"/>
                </a:solidFill>
              </a:rPr>
              <a:t>, non </a:t>
            </a:r>
            <a:r>
              <a:rPr lang="en-US" dirty="0" err="1">
                <a:solidFill>
                  <a:srgbClr val="FFFFFF"/>
                </a:solidFill>
              </a:rPr>
              <a:t>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muova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Figure 2 2021-04-11 11-23-37">
            <a:hlinkClick r:id="" action="ppaction://media"/>
            <a:extLst>
              <a:ext uri="{FF2B5EF4-FFF2-40B4-BE49-F238E27FC236}">
                <a16:creationId xmlns:a16="http://schemas.microsoft.com/office/drawing/2014/main" id="{97EA49D0-5E24-44D7-B86B-501EC6B6B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7463" y="792573"/>
            <a:ext cx="6193767" cy="52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0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71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96D2865A94AE4AAE4041CAA85B6C57" ma:contentTypeVersion="2" ma:contentTypeDescription="Create a new document." ma:contentTypeScope="" ma:versionID="44d8bd32c84602bfc8dec5ab1142b937">
  <xsd:schema xmlns:xsd="http://www.w3.org/2001/XMLSchema" xmlns:xs="http://www.w3.org/2001/XMLSchema" xmlns:p="http://schemas.microsoft.com/office/2006/metadata/properties" xmlns:ns3="54b3b62a-b83d-4dad-9626-a1b512741a53" targetNamespace="http://schemas.microsoft.com/office/2006/metadata/properties" ma:root="true" ma:fieldsID="b7b4e4b632148f12acee8bea7aaf2fc5" ns3:_="">
    <xsd:import namespace="54b3b62a-b83d-4dad-9626-a1b512741a5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3b62a-b83d-4dad-9626-a1b512741a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0DA2C6-274F-47B9-93EF-38BE7B8651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01CD55-F51D-441C-8FA1-93EEE0AB995D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4b3b62a-b83d-4dad-9626-a1b512741a5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9F01E7D-99CC-46AA-B5F7-6958B9490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b3b62a-b83d-4dad-9626-a1b512741a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2121</TotalTime>
  <Words>955</Words>
  <Application>Microsoft Office PowerPoint</Application>
  <PresentationFormat>Widescreen</PresentationFormat>
  <Paragraphs>156</Paragraphs>
  <Slides>50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Corbel</vt:lpstr>
      <vt:lpstr>Wingdings 2</vt:lpstr>
      <vt:lpstr>Frame</vt:lpstr>
      <vt:lpstr>Progetto Myki</vt:lpstr>
      <vt:lpstr>Obiettivo </vt:lpstr>
      <vt:lpstr>PowerPoint Presentation</vt:lpstr>
      <vt:lpstr>Disturbi meccanici</vt:lpstr>
      <vt:lpstr>Approccio alla soluzione</vt:lpstr>
      <vt:lpstr>Approccio alla soluzione</vt:lpstr>
      <vt:lpstr>Fase di setup</vt:lpstr>
      <vt:lpstr>Ottenimento traiettorie</vt:lpstr>
      <vt:lpstr>A livello pratico</vt:lpstr>
      <vt:lpstr>LINEAR FIT</vt:lpstr>
      <vt:lpstr>PowerPoint Presentation</vt:lpstr>
      <vt:lpstr>ASSUNZIONE</vt:lpstr>
      <vt:lpstr>Fase di Run</vt:lpstr>
      <vt:lpstr>Fase di Run</vt:lpstr>
      <vt:lpstr>1. Input dati</vt:lpstr>
      <vt:lpstr>1. Input dati</vt:lpstr>
      <vt:lpstr>Apparato sperimentale</vt:lpstr>
      <vt:lpstr>PowerPoint Presentation</vt:lpstr>
      <vt:lpstr>2. Ottenimento posizione dei magneti</vt:lpstr>
      <vt:lpstr>PowerPoint Presentation</vt:lpstr>
      <vt:lpstr>3. Controllo magneti nelle traiettorie</vt:lpstr>
      <vt:lpstr>Cos’è una traiettoria?</vt:lpstr>
      <vt:lpstr>PowerPoint Presentation</vt:lpstr>
      <vt:lpstr>4. Algoritmo di compensazione</vt:lpstr>
      <vt:lpstr>Algoritmo di minimizzazione</vt:lpstr>
      <vt:lpstr>Algoritmo di minimizzazione</vt:lpstr>
      <vt:lpstr>Funzione costo</vt:lpstr>
      <vt:lpstr>Funzione costo</vt:lpstr>
      <vt:lpstr>Funzione costo</vt:lpstr>
      <vt:lpstr>Funzione costo</vt:lpstr>
      <vt:lpstr>Problema: minimi locali</vt:lpstr>
      <vt:lpstr>PowerPoint Presentation</vt:lpstr>
      <vt:lpstr>PowerPoint Presentation</vt:lpstr>
      <vt:lpstr>Risoluzione .1</vt:lpstr>
      <vt:lpstr>Risoluzione .2</vt:lpstr>
      <vt:lpstr>Risoluzione .3</vt:lpstr>
      <vt:lpstr>Risoluzione .3</vt:lpstr>
      <vt:lpstr>PowerPoint Presentation</vt:lpstr>
      <vt:lpstr>5. Eliminazione rumori di misurazione</vt:lpstr>
      <vt:lpstr>Risultati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Myki</dc:title>
  <dc:creator>Simone Cirelli</dc:creator>
  <cp:lastModifiedBy>Simone Cirelli</cp:lastModifiedBy>
  <cp:revision>17</cp:revision>
  <dcterms:created xsi:type="dcterms:W3CDTF">2021-04-11T07:33:16Z</dcterms:created>
  <dcterms:modified xsi:type="dcterms:W3CDTF">2025-05-12T21:18:36Z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0x010100B596D2865A94AE4AAE4041CAA85B6C57</vt:lpwstr>
  </property>
</Properties>
</file>